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notesSlides/notesSlide11.xml" ContentType="application/vnd.openxmlformats-officedocument.presentationml.notesSlide+xml"/>
  <Override PartName="/ppt/ink/ink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77" r:id="rId3"/>
    <p:sldId id="278" r:id="rId4"/>
    <p:sldId id="257" r:id="rId5"/>
    <p:sldId id="276" r:id="rId6"/>
    <p:sldId id="275" r:id="rId7"/>
    <p:sldId id="2065" r:id="rId8"/>
    <p:sldId id="260" r:id="rId9"/>
    <p:sldId id="269" r:id="rId10"/>
    <p:sldId id="273" r:id="rId11"/>
    <p:sldId id="270" r:id="rId12"/>
    <p:sldId id="2145706667" r:id="rId13"/>
    <p:sldId id="264" r:id="rId14"/>
    <p:sldId id="265" r:id="rId15"/>
    <p:sldId id="263" r:id="rId16"/>
    <p:sldId id="268" r:id="rId17"/>
    <p:sldId id="2066" r:id="rId18"/>
    <p:sldId id="2067" r:id="rId19"/>
    <p:sldId id="2068" r:id="rId20"/>
    <p:sldId id="2069" r:id="rId21"/>
    <p:sldId id="258" r:id="rId22"/>
    <p:sldId id="2145706661" r:id="rId23"/>
    <p:sldId id="262" r:id="rId24"/>
    <p:sldId id="2145706668" r:id="rId25"/>
    <p:sldId id="2145706655" r:id="rId26"/>
    <p:sldId id="2145706670" r:id="rId27"/>
    <p:sldId id="2145706669" r:id="rId28"/>
    <p:sldId id="2145706666" r:id="rId29"/>
    <p:sldId id="2145706671" r:id="rId30"/>
    <p:sldId id="261" r:id="rId31"/>
    <p:sldId id="2145706662" r:id="rId32"/>
    <p:sldId id="2145706663" r:id="rId33"/>
    <p:sldId id="2145706664" r:id="rId34"/>
    <p:sldId id="293" r:id="rId35"/>
  </p:sldIdLst>
  <p:sldSz cx="12192000" cy="6858000"/>
  <p:notesSz cx="6858000" cy="9144000"/>
  <p:defaultTextStyle>
    <a:defPPr>
      <a:defRPr lang="en-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82E"/>
    <a:srgbClr val="FAD9A2"/>
    <a:srgbClr val="E9F0F6"/>
    <a:srgbClr val="CBCCCB"/>
    <a:srgbClr val="DCE7D7"/>
    <a:srgbClr val="1F9DD8"/>
    <a:srgbClr val="F8CB83"/>
    <a:srgbClr val="EA7C30"/>
    <a:srgbClr val="389ED7"/>
    <a:srgbClr val="ED4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16"/>
    <p:restoredTop sz="91767" autoAdjust="0"/>
  </p:normalViewPr>
  <p:slideViewPr>
    <p:cSldViewPr snapToGrid="0">
      <p:cViewPr>
        <p:scale>
          <a:sx n="90" d="100"/>
          <a:sy n="90" d="100"/>
        </p:scale>
        <p:origin x="144" y="408"/>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vidbranigan\TAG%20Team%20Dropbox\David%20Branigan\146x24\Mid-Campaign%20Report\Launch%20webinar\Pretomanid%20treatment%20courses%20procured%20from%20the%20Global%20Drug%20Facility-%202021-2023%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200" b="1" dirty="0"/>
              <a:t>Курсы лечения претоманидом, закупаемые у </a:t>
            </a:r>
            <a:r>
              <a:rPr lang="en-US" sz="1200" b="1" dirty="0"/>
              <a:t>GDF: 2021</a:t>
            </a:r>
            <a:r>
              <a:rPr lang="ru-RU" sz="1200" b="1" dirty="0"/>
              <a:t>–</a:t>
            </a:r>
            <a:r>
              <a:rPr lang="en-US" sz="1200" b="1" dirty="0"/>
              <a:t>2023 </a:t>
            </a:r>
            <a:r>
              <a:rPr lang="ru-RU" sz="1200" b="1" dirty="0"/>
              <a:t>гг.</a:t>
            </a:r>
            <a:endParaRPr lang="en-US" sz="1200" b="1" dirty="0"/>
          </a:p>
        </c:rich>
      </c:tx>
      <c:layout>
        <c:manualLayout>
          <c:xMode val="edge"/>
          <c:yMode val="edge"/>
          <c:x val="0.12328111757632086"/>
          <c:y val="7.59859475856512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16754897161558"/>
          <c:y val="0.16949308687651951"/>
          <c:w val="0.79554880602964495"/>
          <c:h val="0.70187527557658624"/>
        </c:manualLayout>
      </c:layout>
      <c:barChart>
        <c:barDir val="col"/>
        <c:grouping val="clustered"/>
        <c:varyColors val="0"/>
        <c:ser>
          <c:idx val="0"/>
          <c:order val="0"/>
          <c:spPr>
            <a:solidFill>
              <a:srgbClr val="517F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Sheet1!$B$3:$D$3</c:f>
              <c:numCache>
                <c:formatCode>General</c:formatCode>
                <c:ptCount val="3"/>
                <c:pt idx="0">
                  <c:v>2021</c:v>
                </c:pt>
                <c:pt idx="1">
                  <c:v>2022</c:v>
                </c:pt>
                <c:pt idx="2">
                  <c:v>2023</c:v>
                </c:pt>
              </c:numCache>
            </c:numRef>
          </c:cat>
          <c:val>
            <c:numRef>
              <c:f>Sheet1!$B$4:$D$4</c:f>
              <c:numCache>
                <c:formatCode>#,##0</c:formatCode>
                <c:ptCount val="3"/>
                <c:pt idx="0" formatCode="General">
                  <c:v>652</c:v>
                </c:pt>
                <c:pt idx="1">
                  <c:v>9990</c:v>
                </c:pt>
                <c:pt idx="2">
                  <c:v>51666</c:v>
                </c:pt>
              </c:numCache>
            </c:numRef>
          </c:val>
          <c:extLst>
            <c:ext xmlns:c16="http://schemas.microsoft.com/office/drawing/2014/chart" uri="{C3380CC4-5D6E-409C-BE32-E72D297353CC}">
              <c16:uniqueId val="{00000000-2491-214B-B4B7-7C431B9DBAD3}"/>
            </c:ext>
          </c:extLst>
        </c:ser>
        <c:dLbls>
          <c:showLegendKey val="0"/>
          <c:showVal val="0"/>
          <c:showCatName val="0"/>
          <c:showSerName val="0"/>
          <c:showPercent val="0"/>
          <c:showBubbleSize val="0"/>
        </c:dLbls>
        <c:gapWidth val="97"/>
        <c:overlap val="-27"/>
        <c:axId val="849593103"/>
        <c:axId val="849820975"/>
      </c:barChart>
      <c:catAx>
        <c:axId val="84959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9820975"/>
        <c:crosses val="autoZero"/>
        <c:auto val="1"/>
        <c:lblAlgn val="ctr"/>
        <c:lblOffset val="100"/>
        <c:noMultiLvlLbl val="0"/>
      </c:catAx>
      <c:valAx>
        <c:axId val="84982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593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0.91955</cdr:y>
    </cdr:from>
    <cdr:to>
      <cdr:x>1</cdr:x>
      <cdr:y>0.97428</cdr:y>
    </cdr:to>
    <cdr:sp macro="" textlink="">
      <cdr:nvSpPr>
        <cdr:cNvPr id="4" name="TextBox 3">
          <a:extLst xmlns:a="http://schemas.openxmlformats.org/drawingml/2006/main">
            <a:ext uri="{FF2B5EF4-FFF2-40B4-BE49-F238E27FC236}">
              <a16:creationId xmlns:a16="http://schemas.microsoft.com/office/drawing/2014/main" id="{E619FB10-2568-0707-FC91-FC425E35EBD2}"/>
            </a:ext>
          </a:extLst>
        </cdr:cNvPr>
        <cdr:cNvSpPr txBox="1"/>
      </cdr:nvSpPr>
      <cdr:spPr>
        <a:xfrm xmlns:a="http://schemas.openxmlformats.org/drawingml/2006/main">
          <a:off x="0" y="4610702"/>
          <a:ext cx="2844799" cy="274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700" i="1" dirty="0"/>
            <a:t>Источник: Глобальный фонд лекарственных средств (</a:t>
          </a:r>
          <a:r>
            <a:rPr lang="en-US" sz="700" i="1" dirty="0"/>
            <a:t>GDF)</a:t>
          </a:r>
          <a:r>
            <a:rPr lang="ru-RU" sz="700" i="1" dirty="0"/>
            <a:t> </a:t>
          </a:r>
          <a:endParaRPr lang="en-US" sz="700" i="1"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19:50:21.609"/>
    </inkml:context>
    <inkml:brush xml:id="br0">
      <inkml:brushProperty name="width" value="0.34286" units="cm"/>
      <inkml:brushProperty name="height" value="0.34286" units="cm"/>
      <inkml:brushProperty name="color" value="#389ED7"/>
    </inkml:brush>
  </inkml:definitions>
  <inkml:trace contextRef="#ctx0" brushRef="#br0">6960 5 8027,'-83'-2'0,"-1"1"0,-58-1 0,20 6 0,13 2 0,-8 1 0,-5 1 0,-6 1 0,-2-2 0,50-1 0,-3-1 0,-3 1 0,-3 0 0,-22 3 0,-4 1 0,-6-1 0,-1 1 0,-5 3 0,1 1-126,5-1 1,0 1-1,-7 3 1,-2 0 125,-4 1 0,-4 2 0,33-5 0,-2 1 0,-1 1-144,-4 1 0,1 0 0,-1 1 0,-2 1 0,0 0 0,2 1 144,7-1 0,0 1 0,1 1 0,-2 0 0,0 1 0,1 1 0,-3 0 0,1 2 0,3 0 0,8-2 0,2-1 0,0 2 0,-7 3 0,0 1 0,6-1 0,18-4 0,3-2 0,0 1 0,-15 5 0,-1 2 0,2-2 0,7 0 0,1 0 0,4-1 0,-17 7 0,6 1-57,1 1 1,5 1-1,13-4 1,3-1 56,5 2 0,4 0 0,-4 6 0,7 1 0,16-5 0,8 1 0,2 2 0,7 1 0,10-5 0,7 0 0,4-1 0,6 1 0,5 0 0,6-1 0,6 0 0,10 1 0,14 2 0,9-1 0,2-2 0,6-1 0,11 3 0,7-1 0,3-2 0,6-1 0,5-2 0,7 0 0,-26-9 0,3-2 0,4 2-127,11 0 0,3 0 1,3-1-1,1-2 1,2-1-1,3 1 127,14 0 0,4 0 0,3-1 0,-1-1 0,2-1 0,2-1 0,4-1 0,-1-1 0,4 0 0,-32-2 0,3-2 0,0-1 0,0 1 0,6-2 0,0 0 0,0-1 0,2 0 0,2-1 0,0 0 0,1 0 0,1-2 0,3 0 0,1 0 0,1 0 0,1-1-118,2-1 0,0 1 0,2 0 0,-2-2 0,3 0 0,0-1 0,0-1 0,0 1 118,2-1 0,0-1 0,-1 0 0,2-1 0,-2 0 0,1-1 0,1-1 0,-2 0 0,1-2 0,0 1 0,0-1 0,0-1 0,-3 1 0,1 0 0,-2-1 0,1 1 0,-1-1 0,0-1 0,0 1 0,-1-1 0,-4 1 0,2-1 0,-3 1 0,1-1 0,-2 0 0,0 0 0,-1 1 0,-1-1 0,-5 1 0,-1-1 0,-3 0 0,0 1-21,22-3 1,-1 1 0,2-1 0,-21 2 0,4 0-1,-1-1 1,-6 2 20,15-2 0,-4 0 0,4-1 0,-14 2 0,5-1 0,0 0 0,-7 1 0,7-2 0,-5 1 0,3-1 0,-12 1 0,6 0 0,-2 0 0,-6-1 0,8-1 0,-4 0 0,0 0 0,15-3 0,2-1 0,-5 0-34,-22 2 0,-3-1 0,-3 0 0,2-1 0,-2-1 0,-3 0 34,33-8 0,-5-2 0,0-3 0,-7-1 0,-20 4 0,-5-1 0,-4-1 0,-4-1 0,-10 0 0,-6 1 158,-10 1 1,-6-1 0,-9 2-1,-3-1-158,-3-2 0,-3-1 0,-4-2 0,-5 0 0,-8 2 0,-3-1 0,-8 1 0,-3 0 0,-5 6 0,-7-1 0,-17-3 0,-10 1 0,-11 0 0,-9 0 0,-11 1 0,-6 2 277,-9 1 1,-6 2 0,-7 0-1,-6 3-277,-6-2 0,-6 1 0,-4 2 0,-4 0 0,39 8 0,-1 0 0,-1 0 0,-4 0 0,-1 1 0,-2 1 50,-2 0 0,-1 0 0,-1 1 0,-5 0 1,-1 1-1,-1 0-50,-4 1 0,-1 0 0,0 1 0,-3 1 0,-1 0 0,0 1 0,-4-1 0,0 1 0,0 1 0,-1-1 0,0 1 0,-1 0 0,-3 0 0,1 1 0,0-1 0,-1 1 0,0 1 0,2 0 0,5-1 0,1 2 0,3 0 0,9-1 0,1 0 0,0 0 0,-5 1 0,-2 0 0,4 0 0,11 0 0,2-1 0,-1 1 0,-2-1 0,0 1 0,0 0 0,0 0 0,0 0 0,3 0 0,-41 0 0,3 0 86,4 0 0,4 0 0,22 1 0,3 0-86,7 0 0,4 1 0,8 2 0,1 2 0,-2 0 0,3 2 0,-52 13 0,24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19:50:32.830"/>
    </inkml:context>
    <inkml:brush xml:id="br0">
      <inkml:brushProperty name="width" value="0.34286" units="cm"/>
      <inkml:brushProperty name="height" value="0.34286" units="cm"/>
      <inkml:brushProperty name="color" value="#389ED7"/>
    </inkml:brush>
  </inkml:definitions>
  <inkml:trace contextRef="#ctx0" brushRef="#br0">7179 8 8027,'-86'-3'0,"0"1"0,-61-1 0,21 9 0,13 6 0,-7 2 0,-5-2 0,-8 4 0,-1-2 0,52-5 0,-4 0 0,-3 2 0,-3-1 0,-22 7 0,-5 0 0,-5-1 0,-2 2 0,-5 5 0,1 3-126,5-3 1,0 2-1,-7 4 1,-2 1 125,-4 4 0,-4 0 0,34-6 0,-3 0 0,-1 3-144,-2 0 0,-2 1 0,1 1 0,-3 4 0,1-1 0,1 0 144,7 0 0,2 2 0,0 0 0,-3 1 0,1 2 0,0 2 0,-2 0 0,1 3 0,3-1 0,8-1 0,2-2 0,0 2 0,-7 6 0,0 2 0,5-3 0,20-8 0,3 0 0,-2 2 0,-12 6 0,-4 3 0,4-1 0,5-2 0,3 1 0,4-4 0,-17 16 0,5 0-57,1 3 1,5 1-1,14-9 1,4 2 56,4 0 0,3 4 0,-2 7 0,7 3 0,16-8 0,7 0 0,3 4 0,7 1 0,11-7 0,7-1 0,4 0 0,6 0 0,5-1 0,7-1 0,7 2 0,8 0 0,16 3 0,8-1 0,3-4 0,6-1 0,12 6 0,6-3 0,4-3 0,6-3 0,5 0 0,7-3 0,-27-16 0,4-3 0,4 1-127,10 3 0,5 0 1,2-2-1,1-4 1,2 0-1,4-2 127,14 2 0,5-1 0,1 0 0,0-3 0,3-1 0,0-2 0,4-1 0,2-1 0,2-2 0,-32-6 0,2 0 0,0-1 0,2-1 0,3-2 0,2-1 0,1-1 0,0 1 0,2-3 0,1 1 0,1-4 0,0 2 0,5-3 0,0 2 0,1-4 0,0 1-118,4 1 0,-1-2 0,1-1 0,1-1 0,0-1 0,1-2 0,0-1 0,1 1 118,0-2 0,2 0 0,-1 0 0,0-3 0,0-1 0,0-2 0,1 0 0,-1 0 0,0-3 0,0 0 0,0-2 0,0 2 0,-2-2 0,-1 1 0,0-2 0,0 1 0,-1-1 0,1 0 0,-2 0 0,0-1 0,-3 0 0,0 1 0,-2-2 0,1 0 0,-2 2 0,0-1 0,-1 0 0,-1 0 0,-6 1 0,-1-2 0,-1 2 0,-2-2-21,24-3 1,-2 2 0,2-3 0,-21 6 0,3-3-1,-1 1 1,-4 0 20,14-1 0,-4 0 0,4 0 0,-15 0 0,6 1 0,-1-1 0,-6 0 0,7-2 0,-6 2 0,4-3 0,-12 4 0,4-3 0,-1 2 0,-5-2 0,8-1 0,-6-1 0,2-1 0,15-4 0,2-1 0,-6 0-34,-21 0 0,-5 3 0,-1-3 0,0-2 0,-1 0 0,-3-2 34,33-13 0,-4-4 0,-1-4 0,-6-3 0,-21 8 0,-5-4 0,-4 1 0,-6-3 0,-9 1 0,-6 0 158,-10 1 1,-7 1 0,-9 2-1,-4-1-158,-1-4 0,-4-2 0,-4-3 0,-6 0 0,-7 3 0,-5 0 0,-6-2 0,-5 4 0,-4 7 0,-8 3 0,-17-9 0,-10 2 0,-13-1 0,-7 4 0,-12 0 0,-7 1 277,-9 4 1,-6 2 0,-8 4-1,-4 0-277,-9-1 0,-4 4 0,-6 0 0,-2 4 0,39 10 0,-1 1 0,-1 2 0,-4-1 0,-1 1 0,-2 0 50,-2 2 0,-1 2 0,-2-1 0,-4 2 1,-2 0-1,-1 1-50,-3 1 0,-1 2 0,-2 0 0,-1 1 0,-1 2 0,-1-1 0,-4 2 0,0-1 0,0 2 0,-1 0 0,-1 0 0,1 1 0,-3-1 0,-1 2 0,1 1 0,-1 0 0,0 0 0,2 0 0,5 1 0,2 2 0,1-1 0,11-1 0,1 1 0,-1 1 0,-5-2 0,0 2 0,2 0 0,11-1 0,3 1 0,0-2 0,-3 2 0,0 0 0,-1 0 0,1 0 0,0 0 0,2 0 0,-41 0 0,3 0 86,4-1 0,4 2 0,22 1 0,4-1-86,8 1 0,2 2 0,9 4 0,2 1 0,-3 3 0,3 2 0,-53 22 0,25 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6:25.041"/>
    </inkml:context>
    <inkml:brush xml:id="br0">
      <inkml:brushProperty name="width" value="0.34286" units="cm"/>
      <inkml:brushProperty name="height" value="0.34286" units="cm"/>
      <inkml:brushProperty name="color" value="#389ED7"/>
    </inkml:brush>
  </inkml:definitions>
  <inkml:trace contextRef="#ctx0" brushRef="#br0">4738 5 8027,'-57'-2'0,"0"1"0,-40-1 0,14 6 0,9 4 0,-6 1 0,-3-1 0,-4 3 0,-1-2 0,33-3 0,-1 0 0,-3 1 0,-2 0 0,-14 4 0,-4 0 0,-3 0 0,-1 1 0,-3 3 0,1 2-126,2-2 1,0 2-1,-4 2 1,-1 1 125,-3 2 0,-3 1 0,22-5 0,-1 1 0,0 1-144,-3 1 0,0 0 0,0 1 0,-2 2 0,1 0 0,0 0 144,5 0 0,1 1 0,1 0 0,-3 1 0,1 1 0,0 1 0,0 1 0,-1 1 0,2 0 0,6-1 0,1-1 0,-1 1 0,-3 4 0,-1 1 0,4-1 0,13-6 0,2 0 0,-1 1 0,-9 5 0,-2 1 0,2 0 0,5-2 0,0 1 0,4-2 0,-12 10 0,4 0-57,0 2 1,4 0-1,8-5 1,4 1 56,2 0 0,2 3 0,-1 4 0,4 2 0,11-5 0,4 0 0,3 3 0,4 0 0,8-4 0,3-1 0,5 0 0,2 0 0,4-1 0,4 0 0,5 1 0,6 0 0,10 2 0,5-1 0,3-2 0,3-1 0,8 4 0,4-2 0,3-2 0,3-2 0,5 0 0,3-2 0,-17-11 0,2-1 0,3 0-127,7 2 0,3 0 1,1-1-1,1-3 1,2 0-1,2-1 127,9 1 0,3 0 0,1-1 0,0-1 0,2-1 0,0-2 0,3 0 0,1-1 0,1-1 0,-20-4 0,0 0 0,1-1 0,0 0 0,4-2 0,0 0 0,0-1 0,1 0 0,2-1 0,0 0 0,0-2 0,1 1 0,2-2 0,1 1 0,1-2 0,-1 0-118,3 1 0,0-1 0,0-1 0,0-1 0,1 0 0,1-2 0,-1 0 0,1 0 118,0-1 0,1 0 0,0 0 0,0-2 0,0 0 0,0-2 0,-1 0 0,1 0 0,0-2 0,0 0 0,0-1 0,-1 1 0,0-1 0,-1 0 0,0-1 0,-1 1 0,0-1 0,1 0 0,-1 0 0,-1 0 0,-2-1 0,0 1 0,0-1 0,-1 0 0,0 1 0,0-1 0,-2 1 0,0-1 0,-3 1 0,-2-1 0,0 1 0,-1-1-21,15-2 1,-1 1 0,2-2 0,-15 4 0,3-2-1,-1 1 1,-3 0 20,9-1 0,-2 0 0,2 0 0,-9 0 0,3 1 0,0-1 0,-4 0 0,5-1 0,-5 1 0,3-2 0,-7 3 0,1-2 0,1 1 0,-4-1 0,5-1 0,-4-1 0,2 0 0,9-3 0,2 0 0,-4-1-34,-14 1 0,-3 1 0,-1-1 0,0-2 0,-1 0 0,-1-1 34,21-9 0,-3-2 0,0-3 0,-4-2 0,-14 5 0,-3-2 0,-3 0 0,-4-2 0,-5 1 0,-5 0 158,-7 1 1,-4 0 0,-5 2-1,-4-1-158,0-3 0,-3-1 0,-3-2 0,-3 0 0,-5 2 0,-4 0 0,-3-1 0,-4 2 0,-2 5 0,-6 2 0,-10-6 0,-8 1 0,-7 0 0,-6 2 0,-7 0 0,-5 1 277,-6 3 1,-4 1 0,-6 2-1,-2 1-277,-6-1 0,-2 2 0,-4 1 0,-3 2 0,28 7 0,-2 0 0,0 2 0,-3-1 0,-1 1 0,-1 0 50,-1 1 0,-1 1 0,-1 0 0,-3 1 1,-1 0-1,-1 1-50,-2 0 0,-1 2 0,0 0 0,-2 0 0,-1 2 0,1-1 0,-3 1 0,-1 0 0,0 1 0,0 0 0,0 0 0,-1 1 0,-1-1 0,0 1 0,-1 1 0,0 0 0,1 0 0,0 0 0,4 1 0,1 1 0,1-1 0,7 0 0,1 0 0,-1 1 0,-3-1 0,0 1 0,1 0 0,7-1 0,3 1 0,-1-1 0,-2 1 0,0 0 0,1 0 0,-1 0 0,0 0 0,2 0 0,-28 0 0,3 0 86,2-1 0,3 2 0,15 0 0,2 0-86,5 0 0,2 2 0,5 2 0,2 1 0,-2 2 0,2 1 0,-35 15 0,16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7:54.309"/>
    </inkml:context>
    <inkml:brush xml:id="br0">
      <inkml:brushProperty name="width" value="0.34286" units="cm"/>
      <inkml:brushProperty name="height" value="0.34286" units="cm"/>
      <inkml:brushProperty name="color" value="#389ED7"/>
    </inkml:brush>
  </inkml:definitions>
  <inkml:trace contextRef="#ctx0" brushRef="#br0">7660 7 8027,'-92'-2'0,"0"0"0,-65-1 0,22 9 0,15 4 0,-8 2 0,-6 1 0,-7 0 0,-2 0 0,55-5 0,-3 1 0,-4 0 0,-4 2 0,-22 3 0,-6 1 0,-6 1 0,-1 0 0,-5 5 0,0 2-126,6-2 1,-1 2-1,-7 3 1,-2 2 125,-4 2 0,-5 2 0,37-7 0,-3 1 0,-2 1-144,-2 2 0,-1 0 0,0 2 0,-2 1 0,-1 1 0,3 1 144,6-1 0,3 1 0,0 0 0,-3 2 0,0 2 0,1 0 0,-2 2 0,1 2 0,2-1 0,9-2 0,3-1 0,-1 3 0,-7 4 0,1 2 0,4-1 0,21-9 0,5 0 0,-3 1 0,-14 7 0,-2 2 0,2 0 0,7-3 0,2 1 0,5-1 0,-19 12 0,6 0-57,2 3 1,4 1-1,15-7 1,4 0 56,5 1 0,3 3 0,-2 7 0,8 1 0,16-6 0,8 1 0,3 3 0,8 1 0,11-7 0,8-1 0,5 1 0,5 0 0,6-2 0,6 0 0,9 1 0,9 0 0,16 4 0,9-2 0,3-3 0,6-1 0,14 4 0,5 0 0,6-5 0,5-2 0,6-1 0,7-2 0,-29-15 0,5 0 0,3-2-127,13 4 0,3-1 1,3-2-1,1-2 1,3-2-1,3 0 127,16 2 0,4-1 0,1-2 0,2-1 0,1-2 0,2-1 0,3-1 0,3-1 0,1-2 0,-33-5 0,1-1 0,1 0 0,1-1 0,4-2 0,2-1 0,1 0 0,0-1 0,3-1 0,0-1 0,1-1 0,1 0 0,4-2 0,1 0 0,1 0 0,0-2-118,3 1 0,1-1 0,0 0 0,0-2 0,2-1 0,0-1 0,0-2 0,1 1 118,1-1 0,1-1 0,-1 0 0,1-2 0,-1-1 0,1-1 0,-1-1 0,0-1 0,1-1 0,0-1 0,-1 0 0,0-1 0,-2 0 0,0-1 0,-1 1 0,0-1 0,-1 0 0,0-1 0,0 1 0,-1-2 0,-3 2 0,-1-2 0,-1 1 0,0-1 0,-1 1 0,-1 0 0,0 0 0,-2 0 0,-5-1 0,-2 1 0,-2 0 0,-1 0-21,26-4 1,-4 1 0,5-1 0,-25 3 0,4 0-1,0 0 1,-6 0 20,16-1 0,-5-1 0,5 0 0,-16 2 0,6-1 0,-1 0 0,-6 1 0,7-3 0,-6 1 0,4-1 0,-13 2 0,4-1 0,0 0 0,-6 0 0,9-3 0,-7 1 0,3-2 0,15-3 0,2-1 0,-6-1-34,-22 2 0,-6 0 0,-1-1 0,1-1 0,-2-2 0,-2 0 34,34-13 0,-5-3 0,0-4 0,-6-2 0,-23 5 0,-6-1 0,-3-1 0,-7-1 0,-9 0 0,-7-1 158,-11 3 1,-7-1 0,-9 3-1,-5-1-158,-1-4 0,-5-2 0,-4-2 0,-6 0 0,-7 1 0,-6 1 0,-5 0 0,-7 1 0,-4 9 0,-8 0 0,-18-7 0,-12 2 0,-12 0 0,-9 2 0,-12-1 0,-8 4 277,-9 1 1,-7 4 0,-8 2-1,-4 1-277,-11 0 0,-3 1 0,-6 2 0,-4 2 0,43 10 0,-1 1 0,-2 1 0,-3 1 0,-2-1 0,-1 2 50,-4 1 0,0 0 0,-2 1 0,-5 1 1,-1 1-1,-2 0-50,-3 2 0,-1 0 0,-2 1 0,-1 1 0,-2 2 0,0-1 0,-4 1 0,-1 1 0,0 0 0,0 0 0,-1 1 0,-1 0 0,-2 0 0,0 1 0,0 1 0,-1 0 0,0 0 0,2 1 0,6 1 0,1 0 0,3 0 0,10 0 0,1 0 0,0 0 0,-5 0 0,-2 1 0,4 0 0,11-1 0,3 0 0,0 0 0,-3 1 0,0 0 0,0 0 0,0 0 0,0 0 0,1 0 0,-42 0 0,2 0 86,5-1 0,5 2 0,22 0 0,6 1-86,7-1 0,3 3 0,9 3 0,2 2 0,-3 1 0,4 2 0,-58 22 0,27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8:17.644"/>
    </inkml:context>
    <inkml:brush xml:id="br0">
      <inkml:brushProperty name="width" value="0.34286" units="cm"/>
      <inkml:brushProperty name="height" value="0.34286" units="cm"/>
      <inkml:brushProperty name="color" value="#389ED7"/>
    </inkml:brush>
  </inkml:definitions>
  <inkml:trace contextRef="#ctx0" brushRef="#br0">7166 4 8027,'-86'-1'0,"0"0"0,-61-1 0,21 6 0,14 2 0,-9 2 0,-3 0 0,-9 0 0,0 0 0,51-3 0,-4 1 0,-3 0 0,-3 1 0,-22 2 0,-4 0 0,-7 1 0,0 0 0,-5 4 0,0 0-126,5 0 1,0 0-1,-7 3 1,-1 0 125,-5 2 0,-4 1 0,34-4 0,-3 0 0,0 2-144,-4 0 0,0 0 0,0 2 0,-2 0 0,0 1 0,1 0 144,7 0 0,2 0 0,0 1 0,-2 1 0,0 1 0,0 0 0,-1 1 0,0 2 0,3-1 0,8-2 0,2 1 0,0 0 0,-7 4 0,1 0 0,4 0 0,20-5 0,3-1 0,-1 1 0,-14 5 0,-2 0 0,3 1 0,5-2 0,3 0 0,5 0 0,-19 8 0,7-1-57,0 3 1,5-1-1,14-4 1,4 1 56,4 0 0,3 2 0,-1 5 0,6 0 0,15-4 0,9 1 0,1 2 0,9 0 0,10-4 0,7 0 0,4 0 0,6 0 0,5-1 0,7 0 0,6 0 0,10 0 0,15 3 0,8-1 0,3-2 0,5-2 0,13 4 0,6 0 0,4-4 0,6 0 0,5-2 0,6 0 0,-25-10 0,2-1 0,5 0-127,10 2 0,5-1 1,1 0-1,2-2 1,2-1-1,4-1 127,14 2 0,4-1 0,1-1 0,2 0 0,1-2 0,1 0 0,4-1 0,2-2 0,1 1 0,-31-4 0,2-1 0,0 0 0,1-1 0,4 0 0,2-1 0,0-1 0,1 0 0,3 0 0,-1-2 0,2 1 0,0-1 0,4-1 0,1 0 0,1-1 0,0 0-118,3 0 0,0 0 0,1-1 0,0 0 0,2-1 0,-1-1 0,1-1 0,0 0 118,2 0 0,0-1 0,0 0 0,0 0 0,0-2 0,0 0 0,-1-1 0,1-1 0,0 0 0,0-1 0,0 0 0,0-1 0,-3 1 0,0-1 0,0 0 0,0 0 0,-1 0 0,0 0 0,-1-1 0,0 0 0,-4 1 0,1-1 0,-2 0 0,0 0 0,-1 0 0,0 0 0,-1 0 0,-2 0 0,-5 0 0,-1 0 0,-1 0 0,-3 0-21,26-2 1,-4 1 0,3-1 0,-21 1 0,2 1-1,0-1 1,-4 1 20,14-1 0,-5 0 0,5-1 0,-15 2 0,6-1 0,-1 0 0,-7 0 0,8-1 0,-6 0 0,4 0 0,-13 1 0,5-1 0,-1 1 0,-5-1 0,7-1 0,-4-1 0,0 0 0,16-2 0,2-1 0,-7 0-34,-20 1 0,-5 0 0,-1 0 0,0-2 0,-1 0 0,-3-1 34,32-8 0,-3-2 0,-1-2 0,-7-2 0,-19 4 0,-7 0 0,-3-2 0,-6-1 0,-9 1 0,-6-1 158,-11 2 1,-6 0 0,-8 1-1,-6 0-158,0-3 0,-4-1 0,-4-1 0,-6-1 0,-7 1 0,-5 1 0,-6 0 0,-5 1 0,-4 4 0,-8 2 0,-17-5 0,-10 0 0,-12 1 0,-9 2 0,-10-1 0,-8 2 277,-9 1 1,-6 2 0,-7 1-1,-5 2-277,-9-1 0,-4 1 0,-5 1 0,-4 1 0,41 7 0,-2 1 0,-1 0 0,-4 0 0,-1 1 0,-1 0 50,-3 0 0,-1 1 0,-1 1 0,-6 0 1,0 1-1,-2 0-50,-3 0 0,-1 2 0,-1-1 0,-2 2 0,-1 0 0,-1 0 0,-3 1 0,-1 0 0,0 0 0,-1 0 0,0 1 0,-1 0 0,-1 0 0,-2 1 0,1-1 0,0 1 0,-1 1 0,2 0 0,6 0 0,0 0 0,3 0 0,10 1 0,1-1 0,0 0 0,-6 1 0,0 0 0,2 0 0,12-1 0,2 1 0,-1-1 0,-1 1 0,-1 0 0,0 0 0,0 0 0,0 0 0,2 0 0,-41 0 0,3 0 86,4 0 0,5 0 0,21 1 0,5 0-86,7 0 0,2 1 0,9 3 0,2 0 0,-3 2 0,4 0 0,-54 15 0,24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0:50.830"/>
    </inkml:context>
    <inkml:brush xml:id="br0">
      <inkml:brushProperty name="width" value="0.34286" units="cm"/>
      <inkml:brushProperty name="height" value="0.34286" units="cm"/>
      <inkml:brushProperty name="color" value="#389ED7"/>
    </inkml:brush>
  </inkml:definitions>
  <inkml:trace contextRef="#ctx0" brushRef="#br0">5179 6 8027,'-62'-2'0,"-1"0"0,-43 0 0,15 7 0,10 3 0,-6 2 0,-3 0 0,-6 2 0,0-2 0,36-3 0,-2 0 0,-1 1 0,-4 0 0,-16 4 0,-2 1 0,-5-1 0,-1 2 0,-2 3 0,-2 2-126,5-2 1,0 2-1,-6 3 1,0 1 125,-4 1 0,-2 2 0,24-5 0,-2 0 0,-1 1-144,-2 2 0,1 0 0,-2 1 0,0 2 0,-1 0 0,1 1 144,6-1 0,0 0 0,1 2 0,-2 1 0,0 0 0,0 2 0,0 1 0,0 1 0,1 0 0,7-2 0,1-1 0,-1 2 0,-3 5 0,-1 0 0,4 0 0,13-7 0,3-1 0,0 1 0,-11 6 0,-1 2 0,2-1 0,3-1 0,4 0 0,1-1 0,-12 10 0,5 0-57,-1 2 1,5 1-1,9-5 1,3-1 56,4 2 0,1 1 0,-1 7 0,5 1 0,12-6 0,5 1 0,1 3 0,6 1 0,8-6 0,5-1 0,3 0 0,4 1 0,4-1 0,4-1 0,5 1 0,7 0 0,11 3 0,6-1 0,2-3 0,4-1 0,9 4 0,5-1 0,2-3 0,5-2 0,3-1 0,5-1 0,-19-13 0,2-1 0,3 1-127,9 1 0,2 0 1,2-1-1,0-3 1,2-1-1,2 0 127,12 1 0,1 0 0,3-1 0,-1-2 0,2-1 0,1-1 0,2-1 0,2-2 0,1 0 0,-22-4 0,0-1 0,0-1 0,2 0 0,2-2 0,2 0 0,0-1 0,0-1 0,3 0 0,-1-1 0,1 0 0,0-2 0,3 0 0,2 0 0,-1-1 0,1-1-118,2 0 0,-1 0 0,2 0 0,-1-2 0,2-1 0,0 0 0,0-2 0,0 1 118,1-1 0,0-1 0,1 0 0,-1-2 0,1 0 0,-1-1 0,1-1 0,-1-1 0,0-1 0,0 0 0,1-1 0,-1-1 0,-1 1 0,-1 0 0,0-1 0,0 0 0,0 0 0,0-1 0,-2 0 0,1 0 0,-3 0 0,0 0 0,0 0 0,-1-1 0,0 1 0,-1 0 0,0 0 0,-1 0 0,-4 0 0,-1-1 0,-2 1 0,0 0-21,17-3 1,-2 1 0,3-1 0,-17 2 0,4 0-1,-2 0 1,-3 1 20,11-2 0,-4 0 0,3-1 0,-9 2 0,3 0 0,-2-1 0,-2 1 0,3-2 0,-3 0 0,3 0 0,-10 2 0,4-2 0,-1 1 0,-3-1 0,5-1 0,-4-1 0,2 0 0,9-4 0,3 0 0,-4-1-34,-17 3 0,-2-2 0,-1 0 0,0-1 0,-1-1 0,-2 0 34,23-12 0,-2-1 0,-1-5 0,-4 0 0,-15 4 0,-4-1 0,-4-1 0,-2-2 0,-8 1 0,-4 0 158,-7 2 1,-5-1 0,-7 2-1,-3 0-158,0-4 0,-4-1 0,-2-2 0,-4-1 0,-6 3 0,-3-1 0,-4 1 0,-4 0 0,-3 8 0,-6-1 0,-12-4 0,-7 0 0,-9 1 0,-6 1 0,-8 0 0,-5 3 277,-7 1 1,-5 3 0,-5 1-1,-3 2-277,-5-1 0,-4 1 0,-5 2 0,-1 1 0,28 10 0,-1-1 0,0 2 0,-3-1 0,-1 1 0,0 1 50,-3 1 0,-1 0 0,-1 1 0,-3 0 1,-1 1-1,0 1-50,-4 0 0,0 1 0,-1 1 0,-1 1 0,-1 1 0,0 0 0,-4 0 0,2 1 0,-3 0 0,2 0 0,-2 1 0,1 0 0,-3 0 0,1 1 0,-1 0 0,0 0 0,0 1 0,2 1 0,3-1 0,1 2 0,3-1 0,5 0 0,2 0 0,-1 0 0,-3 1 0,0 0 0,0 0 0,10-1 0,1 0 0,0 1 0,-3-1 0,1 1 0,1 0 0,-1 0 0,-1 0 0,3 0 0,-30 0 0,1 0 86,4 0 0,3 0 0,16 1 0,3 1-86,5-1 0,1 2 0,8 2 0,1 3 0,-3 0 0,3 2 0,-38 18 0,16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0:59.235"/>
    </inkml:context>
    <inkml:brush xml:id="br0">
      <inkml:brushProperty name="width" value="0.34286" units="cm"/>
      <inkml:brushProperty name="height" value="0.34286" units="cm"/>
      <inkml:brushProperty name="color" value="#389ED7"/>
    </inkml:brush>
  </inkml:definitions>
  <inkml:trace contextRef="#ctx0" brushRef="#br0">5501 6 8027,'-66'-2'0,"0"0"0,-47 0 0,17 7 0,10 5 0,-7-1 0,-2 2 0,-7 2 0,0-3 0,38-3 0,-1 2 0,-3-1 0,-3 1 0,-17 4 0,-2 0 0,-6 1 0,0 0 0,-4 4 0,0 3-126,4-3 1,0 3-1,-5 2 1,-2 1 125,-2 2 0,-4 2 0,26-6 0,-2 1 0,-1 0-144,-2 2 0,0 1 0,0 2 0,-2 0 0,0 1 0,0 1 144,7-1 0,1 0 0,0 1 0,-2 2 0,0 0 0,0 2 0,0 1 0,0 2 0,1-1 0,7-2 0,2 0 0,0 2 0,-6 3 0,1 3 0,3-2 0,15-7 0,3-1 0,-2 1 0,-9 7 0,-3 1 0,3 0 0,5-2 0,0 1 0,5-2 0,-15 11 0,5 1-57,2 2 1,2 0-1,12-6 1,2 1 56,4 0 0,1 3 0,0 6 0,4 1 0,13-5 0,5 0 0,2 4 0,7 1 0,7-8 0,6 1 0,3 0 0,4-1 0,4 0 0,5-1 0,6 2 0,6-1 0,13 3 0,5-1 0,3-2 0,4-2 0,10 4 0,4-1 0,4-2 0,4-4 0,3 0 0,6-2 0,-20-13 0,1-1 0,5 0-127,7 2 0,4 0 1,1 0-1,2-5 1,1 0-1,2 0 127,12 0 0,3 0 0,1 0 0,1-2 0,1-2 0,0-1 0,4-1 0,1-1 0,1-1 0,-23-5 0,0 0 0,0-1 0,2 0 0,3-2 0,1-1 0,1-1 0,0 1 0,1-2 0,1-2 0,0 1 0,2-1 0,2 0 0,1-2 0,0 0 0,1 0-118,1-1 0,2 0 0,0-1 0,-1 0 0,2-2 0,-1-1 0,2 0 0,-2-1 118,4-1 0,-2 0 0,0-1 0,1 0 0,0-2 0,-1-1 0,1 0 0,0-1 0,-1-2 0,2 0 0,-2-2 0,0 1 0,-1 1 0,-1-1 0,1-2 0,-1 2 0,-1-2 0,1 1 0,-1-1 0,0 0 0,-3 0 0,0 0 0,-1 0 0,0-1 0,0 1 0,-1 1 0,-1-2 0,-1 1 0,-3 0 0,-2-1 0,-1 2 0,-1-2-21,18-2 1,-1 1 0,2-1 0,-17 2 0,3 0-1,-2 1 1,-3-1 20,12-2 0,-4 1 0,4 0 0,-12 1 0,4-1 0,0 0 0,-5 1 0,5-2 0,-4 0 0,3 0 0,-9 1 0,3 0 0,-1-1 0,-4 1 0,7-4 0,-6 2 0,3-1 0,10-5 0,3 0 0,-6 0-34,-15 2 0,-5 0 0,0-3 0,1 1 0,-2-2 0,-2-1 34,25-10 0,-3-4 0,-1-2 0,-3-4 0,-17 7 0,-5-1 0,-2-3 0,-5 0 0,-6 1 0,-6-2 158,-7 3 1,-5 0 0,-7 2-1,-3-2-158,-1-3 0,-3-1 0,-4-2 0,-3-1 0,-7 3 0,-2 0 0,-6-2 0,-4 3 0,-2 7 0,-6 1 0,-14-7 0,-7 1 0,-10 2 0,-6 0 0,-8 1 0,-7 2 277,-6 1 1,-4 4 0,-7 2-1,-3 0-277,-7 0 0,-2 1 0,-5 2 0,-3 1 0,31 12 0,-1-3 0,0 2 0,-4 2 0,0-1 0,-2 0 50,-1 2 0,-2 0 0,-1 1 0,-2 1 1,-2 0-1,-1 1-50,-3 1 0,0 1 0,-2 0 0,-1 1 0,0 2 0,-1 0 0,-3-2 0,0 4 0,0-3 0,-1 3 0,0-1 0,-1 1 0,0 1 0,-2-1 0,0 0 0,0 2 0,0-1 0,2 2 0,4 0 0,0 0 0,3 0 0,6-1 0,2 1 0,0 1 0,-5 0 0,0-1 0,2 1 0,9 0 0,1-1 0,1 0 0,-3 1 0,0 0 0,1 0 0,-1 0 0,0 0 0,1 0 0,-31 0 0,3 0 86,3 0 0,4 0 0,15 1 0,4 0-86,6 0 0,1 3 0,8 2 0,0 2 0,-1 1 0,2 2 0,-41 18 0,19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3:26.861"/>
    </inkml:context>
    <inkml:brush xml:id="br0">
      <inkml:brushProperty name="width" value="0.34286" units="cm"/>
      <inkml:brushProperty name="height" value="0.34286" units="cm"/>
      <inkml:brushProperty name="color" value="#FF0000"/>
    </inkml:brush>
  </inkml:definitions>
  <inkml:trace contextRef="#ctx0" brushRef="#br0">6186 45 8027,'-138'-25'0,"-2"10"0,66 12 0,-1 2 0,-4 0 0,-1 2 0,0-2 0,-1 2 0,-4-1 0,-1 1 0,0 0 0,-4 3 0,-21 9 0,-6 5 0,-12 5 0,-5 8 0,28-4 0,-5 5 0,0 2-225,-8 4 0,0 3 0,-1 2 1,-4 5-1,0 3 0,1 1 225,4 0 0,2 1 0,0 2 0,-1 5 0,1 2 0,0 1 0,-2 2 0,1 1 0,2 2 0,11 0 0,2 1 0,1 4 0,-8 8 0,1 3 0,6-1 0,20-13 0,5-2 0,-2 4 0,-16 15 0,-3 3 0,4 1 0,12-6 0,4 1 0,1 3 0,-3 6 0,0 2 0,3 2 0,4 0 0,2 0 0,4 2-37,4 0 1,4 3 0,3-3 0,-17 36 0,8 1 36,8-1 0,7 2 0,8 0 0,6 3 0,13-37 0,3 2 0,3 2 0,1 6 0,4 2 0,2 0 0,3-1 0,2-2 0,6 1 0,7-2 0,4-1 0,6-3 0,17 39 0,11-6 0,12 0 0,12-4 0,-14-49 0,4-2 0,5-4 0,7 0 0,5-4 0,4-3 0,5-1 0,3-3 0,4-3 0,7-4 0,3-5 0,5 0 0,15 2 0,6-2 0,2-3-157,5-1 0,2-4 0,3-3 0,-30-14 0,3-1 0,-1-2 0,1-2 157,-2-4 0,-1-2 0,1-2 0,1-2 0,5-1 0,1-1 0,1-2 0,0-2 0,6-1 0,0-2 0,1-1 0,1-1 0,2-1 0,1-1 0,1-2 0,1-1-164,3 0 0,0-1 1,1-2-1,1-4 0,1-3 1,1-4-1,0-2 0,0-2 164,2-1 0,-1-1 0,1-3 0,3-4 0,-20 0 0,2-1 0,1-4 0,0-2 0,0-1 0,-1-2 0,1-3 0,-1-2 0,0 0 0,-2-2 0,-4 0 0,1 0 0,-2-2 0,-2-2 0,-4-1 0,8-7 0,-5-2 0,-2-2 0,1-1 0,5-2 0,2-2 0,-2-2 0,-4-2-16,-12 5 1,-2-2 0,-3-1 0,-1 0 0,23-17 0,-3 0 0,-3-4 15,-2-5 0,-2-2 0,-4-2 0,-10 5 0,-4-3 0,0 0 0,6-10 0,0-3 0,-7 2 0,-16 13 0,-4 1 0,-4 1 0,20-38 0,-6-2 23,-3 1 1,-7-2 0,-7 0 0,-8-2-24,-7 1 0,-9 0 0,-9 5 0,-8 0 0,-9 5 0,-8-1 0,-6-9 0,-9-1 0,-10 1 0,-9 1 0,-8-4 0,-12 4 0,-18 7 0,-10 4 0,-5-4 0,-5 2 0,24 37 0,-2 1 0,-3 1 0,-2-1 0,-2 2 0,-3 0 66,-3 1 0,-3 1 1,-1 3-1,-4 2 1,-3 3-1,-2 1-66,-4 3 0,-2 1 0,-2 4 0,-3 1 0,-2 3 0,-2 4 0,-5 1 0,-1 4 0,-2 3 0,0 5 0,-2 2 0,-1 5 0,-3 2 0,-1 5 0,-1 2-14,0 5 0,1 2 0,-3 2 0,-5-1 0,-2 1 0,1 1 0,-2 4 0,0-2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20:04:20.875"/>
    </inkml:context>
    <inkml:brush xml:id="br0">
      <inkml:brushProperty name="width" value="0.34286" units="cm"/>
      <inkml:brushProperty name="height" value="0.34286" units="cm"/>
      <inkml:brushProperty name="color" value="#FF0000"/>
    </inkml:brush>
  </inkml:definitions>
  <inkml:trace contextRef="#ctx0" brushRef="#br0">6186 34 8027,'-138'-18'0,"-2"6"0,66 9 0,-1 3 0,-4-1 0,-1 2 0,0-2 0,-1 2 0,-4-1 0,-1 1 0,0-1 0,-4 4 0,-21 5 0,-6 5 0,-12 5 0,-5 4 0,28-1 0,-5 2 0,0 2-225,-8 4 0,0 1 0,-1 3 1,-4 2-1,0 4 0,1 0 225,4 0 0,2 1 0,0 2 0,-1 4 0,1 0 0,0 3 0,-2 0 0,1 1 0,2 2 0,11-1 0,2 2 0,1 2 0,-8 6 0,1 4 0,6-3 0,20-9 0,5 0 0,-2 2 0,-16 10 0,-3 4 0,4 1 0,12-6 0,4 2 0,1 1 0,-3 6 0,0 2 0,3 0 0,4 0 0,2 1 0,4 1-37,4 0 1,4 2 0,3-1 0,-17 27 0,8 0 36,8 1 0,7 1 0,8-1 0,6 3 0,13-30 0,3 3 0,3 2 0,1 4 0,4 1 0,2 1 0,3-2 0,2 0 0,6 0 0,7-1 0,4-2 0,6-2 0,17 31 0,11-5 0,12 0 0,12-4 0,-14-37 0,4-2 0,5-2 0,7-1 0,5-3 0,4-2 0,5 0 0,3-4 0,4-2 0,7-3 0,3-3 0,5-1 0,15 2 0,6-1 0,2-3-157,5-1 0,2-3 0,3-2 0,-30-11 0,3 0 0,-1-3 0,1-1 157,-2-3 0,-1-1 0,1-2 0,1-1 0,5-1 0,1-2 0,1-1 0,0-1 0,6-1 0,0-1 0,1-1 0,1-1 0,2-1 0,1-1 0,1-1 0,1-1-164,3 1 0,0-2 1,1-1-1,1-4 0,1-2 1,1-2-1,0-3 0,0 0 164,2-2 0,-1 0 0,1-3 0,3-3 0,-20 1 0,2-3 0,1-1 0,0-2 0,0-1 0,-1-2 0,1-2 0,-1 0 0,0-3 0,-2 1 0,-4-1 0,1 0 0,-2-2 0,-2-1 0,-4 0 0,8-7 0,-5 0 0,-2-2 0,1-2 0,5-1 0,2-2 0,-2 0 0,-4-2-16,-12 4 1,-2-2 0,-3 0 0,-1-2 0,23-11 0,-3-2 0,-3-2 15,-2-3 0,-2-3 0,-4 0 0,-10 2 0,-4 0 0,0-3 0,6-6 0,0-2 0,-7 1 0,-16 10 0,-4 2 0,-4-2 0,20-28 0,-6 0 23,-3-1 1,-7-1 0,-7 0 0,-8-1-24,-7 0 0,-9 0 0,-9 4 0,-8 0 0,-9 4 0,-8 0 0,-6-8 0,-9-1 0,-10 1 0,-9 1 0,-8-3 0,-12 2 0,-18 7 0,-10 2 0,-5-2 0,-5 0 0,24 31 0,-2-2 0,-3 2 0,-2 0 0,-2 1 0,-3 0 66,-3 1 0,-3 1 1,-1 1-1,-4 2 1,-3 3-1,-2 0-66,-4 3 0,-2 1 0,-2 1 0,-3 3 0,-2 2 0,-2 2 0,-5 2 0,-1 3 0,-2 2 0,0 3 0,-2 4 0,-1 1 0,-3 3 0,-1 3 0,-1 3-14,0 3 0,1 2 0,-3 1 0,-5-1 0,-2 1 0,1 2 0,-2 1 0,0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68B4-0413-484D-A350-B93C6E0ED1F2}" type="datetimeFigureOut">
              <a:rPr lang="en-GT" smtClean="0"/>
              <a:t>5/16/24</a:t>
            </a:fld>
            <a:endParaRPr lang="en-G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198C4-E2BF-DA4F-ABE3-C4C6940A5038}" type="slidenum">
              <a:rPr lang="en-GT" smtClean="0"/>
              <a:t>‹#›</a:t>
            </a:fld>
            <a:endParaRPr lang="en-GT"/>
          </a:p>
        </p:txBody>
      </p:sp>
    </p:spTree>
    <p:extLst>
      <p:ext uri="{BB962C8B-B14F-4D97-AF65-F5344CB8AC3E}">
        <p14:creationId xmlns:p14="http://schemas.microsoft.com/office/powerpoint/2010/main" val="33259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1</a:t>
            </a:fld>
            <a:endParaRPr lang="en-GT"/>
          </a:p>
        </p:txBody>
      </p:sp>
    </p:spTree>
    <p:extLst>
      <p:ext uri="{BB962C8B-B14F-4D97-AF65-F5344CB8AC3E}">
        <p14:creationId xmlns:p14="http://schemas.microsoft.com/office/powerpoint/2010/main" val="271814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800" dirty="0">
                <a:effectLst/>
                <a:latin typeface="Calibri" panose="020F0502020204030204" pitchFamily="34" charset="0"/>
                <a:ea typeface="Times New Roman" panose="02020603050405020304" pitchFamily="18" charset="0"/>
              </a:rPr>
              <a:t>Совершенно очевидно, что в сфере лечения туберкулеза, как и во многих других областях здравоохранения, дети и беременные женщины не могут в полной мере реализовать свое право на пользование результатами научного процесса.</a:t>
            </a:r>
          </a:p>
          <a:p>
            <a:r>
              <a:rPr lang="ru-RU" sz="1800" dirty="0">
                <a:effectLst/>
                <a:latin typeface="Calibri" panose="020F0502020204030204" pitchFamily="34" charset="0"/>
                <a:ea typeface="Times New Roman" panose="02020603050405020304" pitchFamily="18" charset="0"/>
              </a:rPr>
              <a:t>В начале кампании 1/4/6 прозвучал призыв к проведению исследований, направленных на устранение ряда пробелов в доказательстве эффективности и безопасности, особенно в отношении детей и беременных женщин. После этого призыва было предложено провести (и уже проводится) несколько исследований, которые устранят эти пробелы.</a:t>
            </a:r>
          </a:p>
          <a:p>
            <a:endParaRPr lang="ru-RU" sz="1800" dirty="0">
              <a:effectLst/>
              <a:latin typeface="Calibri" panose="020F0502020204030204" pitchFamily="34" charset="0"/>
              <a:ea typeface="Times New Roman" panose="02020603050405020304" pitchFamily="18" charset="0"/>
            </a:endParaRPr>
          </a:p>
          <a:p>
            <a:r>
              <a:rPr lang="ru-RU" sz="1800" dirty="0">
                <a:effectLst/>
                <a:latin typeface="Calibri" panose="020F0502020204030204" pitchFamily="34" charset="0"/>
                <a:ea typeface="Times New Roman" panose="02020603050405020304" pitchFamily="18" charset="0"/>
              </a:rPr>
              <a:t>Особенно интересны результаты двух ключевых исследований – </a:t>
            </a:r>
            <a:r>
              <a:rPr lang="en-CA" sz="1800" dirty="0">
                <a:effectLst/>
                <a:latin typeface="Calibri" panose="020F0502020204030204" pitchFamily="34" charset="0"/>
                <a:ea typeface="Times New Roman" panose="02020603050405020304" pitchFamily="18" charset="0"/>
              </a:rPr>
              <a:t>EndTB </a:t>
            </a:r>
            <a:r>
              <a:rPr lang="ru-RU" sz="1800" dirty="0">
                <a:effectLst/>
                <a:latin typeface="Calibri" panose="020F0502020204030204" pitchFamily="34" charset="0"/>
                <a:ea typeface="Times New Roman" panose="02020603050405020304" pitchFamily="18" charset="0"/>
              </a:rPr>
              <a:t>и </a:t>
            </a:r>
            <a:r>
              <a:rPr lang="en-CA" sz="1800" dirty="0">
                <a:effectLst/>
                <a:latin typeface="Calibri" panose="020F0502020204030204" pitchFamily="34" charset="0"/>
                <a:ea typeface="Times New Roman" panose="02020603050405020304" pitchFamily="18" charset="0"/>
              </a:rPr>
              <a:t>BEAT-Tuberculosis South Africa, </a:t>
            </a:r>
            <a:r>
              <a:rPr lang="ru-RU" sz="1800" dirty="0">
                <a:effectLst/>
                <a:latin typeface="Calibri" panose="020F0502020204030204" pitchFamily="34" charset="0"/>
                <a:ea typeface="Times New Roman" panose="02020603050405020304" pitchFamily="18" charset="0"/>
              </a:rPr>
              <a:t>которые предлагают альтернативные короткие схемы лечения лекарственно-устойчивого туберкулеза у детей и беременных женщин.</a:t>
            </a:r>
            <a:endParaRPr lang="en-GT" dirty="0"/>
          </a:p>
        </p:txBody>
      </p:sp>
      <p:sp>
        <p:nvSpPr>
          <p:cNvPr id="4" name="Slide Number Placeholder 3"/>
          <p:cNvSpPr>
            <a:spLocks noGrp="1"/>
          </p:cNvSpPr>
          <p:nvPr>
            <p:ph type="sldNum" sz="quarter" idx="5"/>
          </p:nvPr>
        </p:nvSpPr>
        <p:spPr/>
        <p:txBody>
          <a:bodyPr/>
          <a:lstStyle/>
          <a:p>
            <a:fld id="{BD5198C4-E2BF-DA4F-ABE3-C4C6940A5038}" type="slidenum">
              <a:rPr lang="en-GT" smtClean="0"/>
              <a:t>13</a:t>
            </a:fld>
            <a:endParaRPr lang="en-GT"/>
          </a:p>
        </p:txBody>
      </p:sp>
    </p:spTree>
    <p:extLst>
      <p:ext uri="{BB962C8B-B14F-4D97-AF65-F5344CB8AC3E}">
        <p14:creationId xmlns:p14="http://schemas.microsoft.com/office/powerpoint/2010/main" val="132804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Мы не можем лечить людей, пока им не поставят диагноз. Поэтому доступ к диагностике является основой кампании 1/4/6.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Хорошая новость заключается в том, что в ходе анализа пояснительных записок Глобального фонда мы выяснили, что большинство стран планируют расширить масштабы экспресс-молекулярных тестов и децентрализованного тестирования на лекарственную чувствительность.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Доступ к тестированию на лекарственную чувствительность важен не только для расширения масштабов применения </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BPaLM,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но и для расширения масштабов применения 4</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HPMZ,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поскольку эта сокращенная схема позволяет ввести моксифлоксацин (</a:t>
            </a:r>
            <a:r>
              <a:rPr lang="ru-RU" sz="1800" kern="100" dirty="0" err="1">
                <a:effectLst/>
                <a:latin typeface="Calibri" panose="020F0502020204030204" pitchFamily="34" charset="0"/>
                <a:ea typeface="Aptos" panose="020B0004020202020204" pitchFamily="34" charset="0"/>
                <a:cs typeface="Times New Roman" panose="02020603050405020304" pitchFamily="18" charset="0"/>
              </a:rPr>
              <a:t>фторхинолон</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 в первую линию лечения туберкулеза.</a:t>
            </a:r>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14</a:t>
            </a:fld>
            <a:endParaRPr lang="en-GT"/>
          </a:p>
        </p:txBody>
      </p:sp>
    </p:spTree>
    <p:extLst>
      <p:ext uri="{BB962C8B-B14F-4D97-AF65-F5344CB8AC3E}">
        <p14:creationId xmlns:p14="http://schemas.microsoft.com/office/powerpoint/2010/main" val="379704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ptos" panose="020B0004020202020204" pitchFamily="34" charset="0"/>
              <a:buNone/>
            </a:pP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Правительствам стран необходимо увеличить инвестиции в борьбу с туберкулезом - странам с высоким бременем увеличить внутренние инвестиции, а странам с высоким уровнем дохода - многостороннее и двустороннее финансирование</a:t>
            </a:r>
          </a:p>
          <a:p>
            <a:pPr marL="0" lvl="0" indent="0">
              <a:buFont typeface="Aptos" panose="020B0004020202020204" pitchFamily="34" charset="0"/>
              <a:buNone/>
            </a:pP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Всемирная организация здравоохранения должна поддерживать и отслеживать внедрение 4</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HPMZ,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как это было сделано в отношении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BPaLM.</a:t>
            </a:r>
          </a:p>
          <a:p>
            <a:pPr marL="0" lvl="0" indent="0">
              <a:buFont typeface="Aptos" panose="020B0004020202020204" pitchFamily="34" charset="0"/>
              <a:buNone/>
            </a:pP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Финансовые агентства, такие как Глобальный фонд,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USAID,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финансирующие исследования, для поддержки ряда действий, включая поддержку качества программ и доступа к качественным и устойчивым поставкам лекарств; инвестирование в гражданское общество для поддержки инициатив по обеспечению подотчетности на уровне стран; и финансирование исследований, которые устранят угрожающие жизни пробелы в фактических данных для детей и беременных женщин</a:t>
            </a:r>
          </a:p>
          <a:p>
            <a:pPr marL="0" lvl="0" indent="0">
              <a:buFont typeface="Aptos" panose="020B0004020202020204" pitchFamily="34" charset="0"/>
              <a:buNone/>
            </a:pP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Участники, оказывающие существенное влияние на рынок, такие как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Unitaid, </a:t>
            </a:r>
            <a:r>
              <a:rPr lang="en-CA" sz="1800" b="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MedAccess</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GDF,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должны координировать и инвестировать в стратегию расширения доступа к 4</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HPMZ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и ускорения доступа к новым, более совершенным диагностическим средствам.</a:t>
            </a:r>
          </a:p>
          <a:p>
            <a:pPr marL="0" lvl="0" indent="0">
              <a:buFont typeface="Aptos" panose="020B0004020202020204" pitchFamily="34" charset="0"/>
              <a:buNone/>
            </a:pP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Промышленные компании, включая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Otsuka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и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Viatris,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должны снизить цены на ключевые препараты, в частности на деламанид и его педиатрическую версию, а компании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Danaher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и </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Cepheid –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снизить цены на ключевые диагностические средства, в частности, снизить цену на картриджи </a:t>
            </a:r>
            <a:r>
              <a:rPr lang="en-CA" sz="1800" b="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Xpert</a:t>
            </a:r>
            <a:r>
              <a:rPr lang="en-CA"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ru-RU" sz="1800" b="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до 5 за тест в соответствии с требованиями кампании «Время для 5».</a:t>
            </a:r>
            <a:endParaRPr lang="en-GT" b="0" dirty="0"/>
          </a:p>
        </p:txBody>
      </p:sp>
      <p:sp>
        <p:nvSpPr>
          <p:cNvPr id="4" name="Slide Number Placeholder 3"/>
          <p:cNvSpPr>
            <a:spLocks noGrp="1"/>
          </p:cNvSpPr>
          <p:nvPr>
            <p:ph type="sldNum" sz="quarter" idx="5"/>
          </p:nvPr>
        </p:nvSpPr>
        <p:spPr/>
        <p:txBody>
          <a:bodyPr/>
          <a:lstStyle/>
          <a:p>
            <a:fld id="{BD5198C4-E2BF-DA4F-ABE3-C4C6940A5038}" type="slidenum">
              <a:rPr lang="en-GT" smtClean="0"/>
              <a:t>15</a:t>
            </a:fld>
            <a:endParaRPr lang="en-GT"/>
          </a:p>
        </p:txBody>
      </p:sp>
    </p:spTree>
    <p:extLst>
      <p:ext uri="{BB962C8B-B14F-4D97-AF65-F5344CB8AC3E}">
        <p14:creationId xmlns:p14="http://schemas.microsoft.com/office/powerpoint/2010/main" val="32345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T" dirty="0"/>
          </a:p>
        </p:txBody>
      </p:sp>
      <p:sp>
        <p:nvSpPr>
          <p:cNvPr id="4" name="Slide Number Placeholder 3"/>
          <p:cNvSpPr>
            <a:spLocks noGrp="1"/>
          </p:cNvSpPr>
          <p:nvPr>
            <p:ph type="sldNum" sz="quarter" idx="5"/>
          </p:nvPr>
        </p:nvSpPr>
        <p:spPr/>
        <p:txBody>
          <a:bodyPr/>
          <a:lstStyle/>
          <a:p>
            <a:fld id="{BD5198C4-E2BF-DA4F-ABE3-C4C6940A5038}" type="slidenum">
              <a:rPr lang="en-GT" smtClean="0"/>
              <a:t>16</a:t>
            </a:fld>
            <a:endParaRPr lang="en-GT"/>
          </a:p>
        </p:txBody>
      </p:sp>
    </p:spTree>
    <p:extLst>
      <p:ext uri="{BB962C8B-B14F-4D97-AF65-F5344CB8AC3E}">
        <p14:creationId xmlns:p14="http://schemas.microsoft.com/office/powerpoint/2010/main" val="399544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198C4-E2BF-DA4F-ABE3-C4C6940A5038}" type="slidenum">
              <a:rPr lang="en-GT" smtClean="0"/>
              <a:t>19</a:t>
            </a:fld>
            <a:endParaRPr lang="en-GT"/>
          </a:p>
        </p:txBody>
      </p:sp>
    </p:spTree>
    <p:extLst>
      <p:ext uri="{BB962C8B-B14F-4D97-AF65-F5344CB8AC3E}">
        <p14:creationId xmlns:p14="http://schemas.microsoft.com/office/powerpoint/2010/main" val="237312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5198C4-E2BF-DA4F-ABE3-C4C6940A5038}" type="slidenum">
              <a:rPr lang="en-GT" smtClean="0"/>
              <a:t>20</a:t>
            </a:fld>
            <a:endParaRPr lang="en-GT"/>
          </a:p>
        </p:txBody>
      </p:sp>
    </p:spTree>
    <p:extLst>
      <p:ext uri="{BB962C8B-B14F-4D97-AF65-F5344CB8AC3E}">
        <p14:creationId xmlns:p14="http://schemas.microsoft.com/office/powerpoint/2010/main" val="98530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21</a:t>
            </a:fld>
            <a:endParaRPr lang="en-GT"/>
          </a:p>
        </p:txBody>
      </p:sp>
    </p:spTree>
    <p:extLst>
      <p:ext uri="{BB962C8B-B14F-4D97-AF65-F5344CB8AC3E}">
        <p14:creationId xmlns:p14="http://schemas.microsoft.com/office/powerpoint/2010/main" val="226044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dirty="0"/>
              <a:t>Добро пожаловать</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Знакомство и начало дискуссии</a:t>
            </a:r>
            <a:endParaRPr dirty="0"/>
          </a:p>
        </p:txBody>
      </p:sp>
      <p:sp>
        <p:nvSpPr>
          <p:cNvPr id="180" name="Google Shape;1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dirty="0"/>
              <a:t>Перед </a:t>
            </a:r>
            <a:r>
              <a:rPr lang="en-US" dirty="0"/>
              <a:t>SMART4TB </a:t>
            </a:r>
            <a:r>
              <a:rPr lang="ru-RU" dirty="0"/>
              <a:t>стоят три основные задачи: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228600" lvl="0" indent="-228600" algn="l" rtl="0">
              <a:spcBef>
                <a:spcPts val="0"/>
              </a:spcBef>
              <a:spcAft>
                <a:spcPts val="0"/>
              </a:spcAft>
              <a:buAutoNum type="arabicPeriod"/>
            </a:pPr>
            <a:r>
              <a:rPr lang="ru-RU" dirty="0"/>
              <a:t>Исследование</a:t>
            </a:r>
          </a:p>
          <a:p>
            <a:pPr marL="228600" lvl="0" indent="-228600" algn="l" rtl="0">
              <a:spcBef>
                <a:spcPts val="0"/>
              </a:spcBef>
              <a:spcAft>
                <a:spcPts val="0"/>
              </a:spcAft>
              <a:buAutoNum type="arabicPeriod"/>
            </a:pPr>
            <a:r>
              <a:rPr lang="ru-RU" dirty="0"/>
              <a:t>Укрепление потенциала</a:t>
            </a:r>
          </a:p>
          <a:p>
            <a:pPr marL="228600" lvl="0" indent="-228600" algn="l" rtl="0">
              <a:spcBef>
                <a:spcPts val="0"/>
              </a:spcBef>
              <a:spcAft>
                <a:spcPts val="0"/>
              </a:spcAft>
              <a:buAutoNum type="arabicPeriod"/>
            </a:pPr>
            <a:r>
              <a:rPr lang="ru-RU" dirty="0"/>
              <a:t>Вовлечение политики и сообщества </a:t>
            </a:r>
          </a:p>
          <a:p>
            <a:pPr marL="228600" lvl="0" indent="-228600" algn="l" rtl="0">
              <a:spcBef>
                <a:spcPts val="0"/>
              </a:spcBef>
              <a:spcAft>
                <a:spcPts val="0"/>
              </a:spcAft>
              <a:buAutoNum type="arabicPeriod"/>
            </a:pPr>
            <a:endParaRPr lang="ru-RU" dirty="0"/>
          </a:p>
          <a:p>
            <a:pPr marL="0" lvl="0" indent="0" algn="l" rtl="0">
              <a:spcBef>
                <a:spcPts val="0"/>
              </a:spcBef>
              <a:spcAft>
                <a:spcPts val="0"/>
              </a:spcAft>
              <a:buNone/>
            </a:pPr>
            <a:r>
              <a:rPr lang="en-US" dirty="0"/>
              <a:t>SMART4TB </a:t>
            </a:r>
            <a:r>
              <a:rPr lang="ru-RU" dirty="0"/>
              <a:t>в основном ориентируется на восполнение критических пробелов в знаниях и определение более эффективных методов и средств для выявления, лечения и профилактики туберкулеза (ТБ) с акцентом на исследования и наращивание потенциала на местном уровне в приоритетных странах </a:t>
            </a:r>
            <a:r>
              <a:rPr lang="en-US" dirty="0"/>
              <a:t>USAID.</a:t>
            </a: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D29EF-824F-4673-957B-B66216A86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96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Краткий обзор каждого из технических направлений и основной деятельности </a:t>
            </a:r>
            <a:endParaRPr lang="en-US" dirty="0"/>
          </a:p>
        </p:txBody>
      </p:sp>
      <p:sp>
        <p:nvSpPr>
          <p:cNvPr id="4" name="Slide Number Placeholder 3"/>
          <p:cNvSpPr>
            <a:spLocks noGrp="1"/>
          </p:cNvSpPr>
          <p:nvPr>
            <p:ph type="sldNum" sz="quarter" idx="5"/>
          </p:nvPr>
        </p:nvSpPr>
        <p:spPr/>
        <p:txBody>
          <a:bodyPr/>
          <a:lstStyle/>
          <a:p>
            <a:fld id="{36DB999F-0306-5741-9417-F9EDD19139F8}" type="slidenum">
              <a:rPr lang="en-US" smtClean="0"/>
              <a:t>25</a:t>
            </a:fld>
            <a:endParaRPr lang="en-US" dirty="0"/>
          </a:p>
        </p:txBody>
      </p:sp>
    </p:spTree>
    <p:extLst>
      <p:ext uri="{BB962C8B-B14F-4D97-AF65-F5344CB8AC3E}">
        <p14:creationId xmlns:p14="http://schemas.microsoft.com/office/powerpoint/2010/main" val="323691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br>
              <a:rPr lang="en-US" dirty="0">
                <a:effectLst/>
                <a:latin typeface="Helvetica" pitchFamily="2" charset="0"/>
              </a:rPr>
            </a:br>
            <a:endParaRPr lang="en-US" dirty="0">
              <a:effectLst/>
              <a:latin typeface="Helvetica" pitchFamily="2" charset="0"/>
            </a:endParaRP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286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Includes </a:t>
            </a:r>
            <a:r>
              <a:rPr lang="en-US"/>
              <a:t>children with </a:t>
            </a:r>
            <a:endParaRPr lang="en-US" dirty="0"/>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58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ru-RU" sz="1200" i="1" dirty="0">
                <a:effectLst/>
                <a:latin typeface="Helvetica" pitchFamily="2" charset="0"/>
              </a:rPr>
              <a:t>Данные антиретровирусные препараты не назначают из-за значительного лекарственного взаимодействия с бедаквилином: </a:t>
            </a:r>
            <a:r>
              <a:rPr lang="ru-RU" sz="1200" i="1" dirty="0" err="1">
                <a:effectLst/>
                <a:latin typeface="Helvetica" pitchFamily="2" charset="0"/>
              </a:rPr>
              <a:t>эфавиренз</a:t>
            </a:r>
            <a:r>
              <a:rPr lang="ru-RU" sz="1200" i="1" dirty="0">
                <a:effectLst/>
                <a:latin typeface="Helvetica" pitchFamily="2" charset="0"/>
              </a:rPr>
              <a:t>, </a:t>
            </a:r>
            <a:r>
              <a:rPr lang="ru-RU" sz="1200" i="1" dirty="0" err="1">
                <a:effectLst/>
                <a:latin typeface="Helvetica" pitchFamily="2" charset="0"/>
              </a:rPr>
              <a:t>этравирин</a:t>
            </a:r>
            <a:r>
              <a:rPr lang="ru-RU" sz="1200" i="1" dirty="0">
                <a:effectLst/>
                <a:latin typeface="Helvetica" pitchFamily="2" charset="0"/>
              </a:rPr>
              <a:t>, все ингибиторы протеазы и </a:t>
            </a:r>
            <a:r>
              <a:rPr lang="ru-RU" sz="1200" i="1" dirty="0" err="1">
                <a:effectLst/>
                <a:latin typeface="Helvetica" pitchFamily="2" charset="0"/>
              </a:rPr>
              <a:t>элвитегравир</a:t>
            </a:r>
            <a:r>
              <a:rPr lang="ru-RU" sz="1200" i="1" dirty="0">
                <a:effectLst/>
                <a:latin typeface="Helvetica" pitchFamily="2" charset="0"/>
              </a:rPr>
              <a:t>, усиленный </a:t>
            </a:r>
            <a:r>
              <a:rPr lang="ru-RU" sz="1200" i="1" dirty="0" err="1">
                <a:effectLst/>
                <a:latin typeface="Helvetica" pitchFamily="2" charset="0"/>
              </a:rPr>
              <a:t>кобицистатом</a:t>
            </a:r>
            <a:r>
              <a:rPr lang="ru-RU" sz="1200" i="1" dirty="0">
                <a:effectLst/>
                <a:latin typeface="Helvetica" pitchFamily="2" charset="0"/>
              </a:rPr>
              <a:t>. </a:t>
            </a:r>
          </a:p>
          <a:p>
            <a:r>
              <a:rPr lang="ru-RU" sz="1200" i="1" dirty="0">
                <a:effectLst/>
                <a:latin typeface="Helvetica" pitchFamily="2" charset="0"/>
              </a:rPr>
              <a:t>Данный антиретровирусный препарат не назначают из-за риска </a:t>
            </a:r>
            <a:r>
              <a:rPr lang="ru-RU" sz="1200" i="1" dirty="0" err="1">
                <a:effectLst/>
                <a:latin typeface="Helvetica" pitchFamily="2" charset="0"/>
              </a:rPr>
              <a:t>миелосупрессии</a:t>
            </a:r>
            <a:r>
              <a:rPr lang="ru-RU" sz="1200" i="1" dirty="0">
                <a:effectLst/>
                <a:latin typeface="Helvetica" pitchFamily="2" charset="0"/>
              </a:rPr>
              <a:t> с </a:t>
            </a:r>
            <a:r>
              <a:rPr lang="ru-RU" sz="1200" i="1" dirty="0" err="1">
                <a:effectLst/>
                <a:latin typeface="Helvetica" pitchFamily="2" charset="0"/>
              </a:rPr>
              <a:t>линезолидом</a:t>
            </a:r>
            <a:r>
              <a:rPr lang="ru-RU" sz="1200" i="1" dirty="0">
                <a:effectLst/>
                <a:latin typeface="Helvetica" pitchFamily="2" charset="0"/>
              </a:rPr>
              <a:t>: зидовудин.</a:t>
            </a: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22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dirty="0"/>
              <a:t>Необходимо расширить на детей преимущества схемы «6»  без </a:t>
            </a:r>
            <a:r>
              <a:rPr lang="ru-RU" dirty="0" err="1"/>
              <a:t>претоминда</a:t>
            </a:r>
            <a:endParaRPr lang="ru-RU" dirty="0"/>
          </a:p>
          <a:p>
            <a:pPr marL="0" lvl="0" indent="0" algn="l" rtl="0">
              <a:spcBef>
                <a:spcPts val="0"/>
              </a:spcBef>
              <a:spcAft>
                <a:spcPts val="0"/>
              </a:spcAft>
              <a:buNone/>
            </a:pPr>
            <a:endParaRPr lang="en-US" dirty="0"/>
          </a:p>
          <a:p>
            <a:pPr marL="0" lvl="0" indent="0" algn="l" rtl="0">
              <a:spcBef>
                <a:spcPts val="0"/>
              </a:spcBef>
              <a:spcAft>
                <a:spcPts val="0"/>
              </a:spcAft>
              <a:buNone/>
            </a:pPr>
            <a:r>
              <a:rPr lang="ru-RU" dirty="0"/>
              <a:t>Перед </a:t>
            </a:r>
            <a:r>
              <a:rPr lang="en-US" dirty="0"/>
              <a:t>SMART4TB </a:t>
            </a:r>
            <a:r>
              <a:rPr lang="ru-RU" dirty="0"/>
              <a:t>стоят три основные задачи: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228600" lvl="0" indent="-228600" algn="l" rtl="0">
              <a:spcBef>
                <a:spcPts val="0"/>
              </a:spcBef>
              <a:spcAft>
                <a:spcPts val="0"/>
              </a:spcAft>
              <a:buAutoNum type="arabicPeriod"/>
            </a:pPr>
            <a:r>
              <a:rPr lang="ru-RU" dirty="0"/>
              <a:t>Исследование</a:t>
            </a:r>
          </a:p>
          <a:p>
            <a:pPr marL="228600" lvl="0" indent="-228600" algn="l" rtl="0">
              <a:spcBef>
                <a:spcPts val="0"/>
              </a:spcBef>
              <a:spcAft>
                <a:spcPts val="0"/>
              </a:spcAft>
              <a:buAutoNum type="arabicPeriod"/>
            </a:pPr>
            <a:r>
              <a:rPr lang="ru-RU" dirty="0"/>
              <a:t>Укрепление потенциала</a:t>
            </a:r>
          </a:p>
          <a:p>
            <a:pPr marL="228600" lvl="0" indent="-228600" algn="l" rtl="0">
              <a:spcBef>
                <a:spcPts val="0"/>
              </a:spcBef>
              <a:spcAft>
                <a:spcPts val="0"/>
              </a:spcAft>
              <a:buAutoNum type="arabicPeriod"/>
            </a:pPr>
            <a:r>
              <a:rPr lang="ru-RU" dirty="0"/>
              <a:t>Вовлечение политики и сообщества </a:t>
            </a:r>
          </a:p>
          <a:p>
            <a:pPr marL="228600" lvl="0" indent="-228600" algn="l" rtl="0">
              <a:spcBef>
                <a:spcPts val="0"/>
              </a:spcBef>
              <a:spcAft>
                <a:spcPts val="0"/>
              </a:spcAft>
              <a:buAutoNum type="arabicPeriod"/>
            </a:pPr>
            <a:endParaRPr lang="ru-RU" dirty="0"/>
          </a:p>
          <a:p>
            <a:pPr marL="0" lvl="0" indent="0" algn="l" rtl="0">
              <a:spcBef>
                <a:spcPts val="0"/>
              </a:spcBef>
              <a:spcAft>
                <a:spcPts val="0"/>
              </a:spcAft>
              <a:buNone/>
            </a:pPr>
            <a:r>
              <a:rPr lang="en-US" dirty="0"/>
              <a:t>SMART4TB </a:t>
            </a:r>
            <a:r>
              <a:rPr lang="ru-RU" dirty="0"/>
              <a:t>в основном ориентируется на восполнение критических пробелов в знаниях и определение более эффективных методов и средств для выявления, лечения и профилактики туберкулеза (ТБ) с акцентом на исследования и наращивание потенциала на местном уровне в приоритетных странах </a:t>
            </a:r>
            <a:r>
              <a:rPr lang="en-US" dirty="0"/>
              <a:t>USAID.</a:t>
            </a:r>
          </a:p>
          <a:p>
            <a:pPr marL="228600" lvl="0" indent="-228600" algn="l" rtl="0">
              <a:spcBef>
                <a:spcPts val="0"/>
              </a:spcBef>
              <a:spcAft>
                <a:spcPts val="0"/>
              </a:spcAft>
              <a:buAutoNum type="arabicPeriod"/>
            </a:pPr>
            <a:endParaRPr lang="en-US" dirty="0"/>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630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dirty="0"/>
              <a:t>Перед </a:t>
            </a:r>
            <a:r>
              <a:rPr lang="en-US" dirty="0"/>
              <a:t>SMART4TB </a:t>
            </a:r>
            <a:r>
              <a:rPr lang="ru-RU" dirty="0"/>
              <a:t>стоят три основные задачи: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228600" lvl="0" indent="-228600" algn="l" rtl="0">
              <a:spcBef>
                <a:spcPts val="0"/>
              </a:spcBef>
              <a:spcAft>
                <a:spcPts val="0"/>
              </a:spcAft>
              <a:buAutoNum type="arabicPeriod"/>
            </a:pPr>
            <a:r>
              <a:rPr lang="ru-RU" dirty="0"/>
              <a:t>Исследование</a:t>
            </a:r>
          </a:p>
          <a:p>
            <a:pPr marL="228600" lvl="0" indent="-228600" algn="l" rtl="0">
              <a:spcBef>
                <a:spcPts val="0"/>
              </a:spcBef>
              <a:spcAft>
                <a:spcPts val="0"/>
              </a:spcAft>
              <a:buAutoNum type="arabicPeriod"/>
            </a:pPr>
            <a:r>
              <a:rPr lang="ru-RU" dirty="0"/>
              <a:t>Укрепление потенциала</a:t>
            </a:r>
          </a:p>
          <a:p>
            <a:pPr marL="228600" lvl="0" indent="-228600" algn="l" rtl="0">
              <a:spcBef>
                <a:spcPts val="0"/>
              </a:spcBef>
              <a:spcAft>
                <a:spcPts val="0"/>
              </a:spcAft>
              <a:buAutoNum type="arabicPeriod"/>
            </a:pPr>
            <a:r>
              <a:rPr lang="ru-RU" dirty="0"/>
              <a:t>Вовлечение политики и сообщества </a:t>
            </a:r>
          </a:p>
          <a:p>
            <a:pPr marL="228600" lvl="0" indent="-228600" algn="l" rtl="0">
              <a:spcBef>
                <a:spcPts val="0"/>
              </a:spcBef>
              <a:spcAft>
                <a:spcPts val="0"/>
              </a:spcAft>
              <a:buAutoNum type="arabicPeriod"/>
            </a:pPr>
            <a:endParaRPr lang="ru-RU" dirty="0"/>
          </a:p>
          <a:p>
            <a:pPr marL="0" lvl="0" indent="0" algn="l" rtl="0">
              <a:spcBef>
                <a:spcPts val="0"/>
              </a:spcBef>
              <a:spcAft>
                <a:spcPts val="0"/>
              </a:spcAft>
              <a:buNone/>
            </a:pPr>
            <a:r>
              <a:rPr lang="en-US" dirty="0"/>
              <a:t>SMART4TB </a:t>
            </a:r>
            <a:r>
              <a:rPr lang="ru-RU" dirty="0"/>
              <a:t>в основном ориентируется на восполнение критических пробелов в знаниях и определение более эффективных методов и средств для выявления, лечения и профилактики туберкулеза (ТБ) с акцентом на исследования и наращивание потенциала на местном уровне в приоритетных странах </a:t>
            </a:r>
            <a:r>
              <a:rPr lang="en-US" dirty="0"/>
              <a:t>USAID.</a:t>
            </a: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986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dirty="0"/>
              <a:t>Перед </a:t>
            </a:r>
            <a:r>
              <a:rPr lang="en-US" dirty="0"/>
              <a:t>SMART4TB </a:t>
            </a:r>
            <a:r>
              <a:rPr lang="ru-RU" dirty="0"/>
              <a:t>стоят три основные задачи: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228600" lvl="0" indent="-228600" algn="l" rtl="0">
              <a:spcBef>
                <a:spcPts val="0"/>
              </a:spcBef>
              <a:spcAft>
                <a:spcPts val="0"/>
              </a:spcAft>
              <a:buAutoNum type="arabicPeriod"/>
            </a:pPr>
            <a:r>
              <a:rPr lang="ru-RU" dirty="0"/>
              <a:t>Исследование</a:t>
            </a:r>
          </a:p>
          <a:p>
            <a:pPr marL="228600" lvl="0" indent="-228600" algn="l" rtl="0">
              <a:spcBef>
                <a:spcPts val="0"/>
              </a:spcBef>
              <a:spcAft>
                <a:spcPts val="0"/>
              </a:spcAft>
              <a:buAutoNum type="arabicPeriod"/>
            </a:pPr>
            <a:r>
              <a:rPr lang="ru-RU" dirty="0"/>
              <a:t>Укрепление потенциала</a:t>
            </a:r>
          </a:p>
          <a:p>
            <a:pPr marL="228600" lvl="0" indent="-228600" algn="l" rtl="0">
              <a:spcBef>
                <a:spcPts val="0"/>
              </a:spcBef>
              <a:spcAft>
                <a:spcPts val="0"/>
              </a:spcAft>
              <a:buAutoNum type="arabicPeriod"/>
            </a:pPr>
            <a:r>
              <a:rPr lang="ru-RU" dirty="0"/>
              <a:t>Вовлечение политики и сообщества </a:t>
            </a:r>
          </a:p>
          <a:p>
            <a:pPr marL="228600" lvl="0" indent="-228600" algn="l" rtl="0">
              <a:spcBef>
                <a:spcPts val="0"/>
              </a:spcBef>
              <a:spcAft>
                <a:spcPts val="0"/>
              </a:spcAft>
              <a:buAutoNum type="arabicPeriod"/>
            </a:pPr>
            <a:endParaRPr lang="ru-RU" dirty="0"/>
          </a:p>
          <a:p>
            <a:pPr marL="0" lvl="0" indent="0" algn="l" rtl="0">
              <a:spcBef>
                <a:spcPts val="0"/>
              </a:spcBef>
              <a:spcAft>
                <a:spcPts val="0"/>
              </a:spcAft>
              <a:buNone/>
            </a:pPr>
            <a:r>
              <a:rPr lang="en-US" dirty="0"/>
              <a:t>SMART4TB </a:t>
            </a:r>
            <a:r>
              <a:rPr lang="ru-RU" dirty="0"/>
              <a:t>в основном ориентируется на восполнение критических пробелов в знаниях и определение более эффективных методов и средств для выявления, лечения и профилактики туберкулеза (ТБ) с акцентом на исследования и наращивание потенциала на местном уровне в приоритетных странах </a:t>
            </a:r>
            <a:r>
              <a:rPr lang="en-US" dirty="0"/>
              <a:t>USAID.</a:t>
            </a: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89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dirty="0"/>
              <a:t>Перед </a:t>
            </a:r>
            <a:r>
              <a:rPr lang="en-US" dirty="0"/>
              <a:t>SMART4TB </a:t>
            </a:r>
            <a:r>
              <a:rPr lang="ru-RU" dirty="0"/>
              <a:t>стоят три основные задачи: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228600" lvl="0" indent="-228600" algn="l" rtl="0">
              <a:spcBef>
                <a:spcPts val="0"/>
              </a:spcBef>
              <a:spcAft>
                <a:spcPts val="0"/>
              </a:spcAft>
              <a:buAutoNum type="arabicPeriod"/>
            </a:pPr>
            <a:r>
              <a:rPr lang="ru-RU" dirty="0"/>
              <a:t>Исследование</a:t>
            </a:r>
          </a:p>
          <a:p>
            <a:pPr marL="228600" lvl="0" indent="-228600" algn="l" rtl="0">
              <a:spcBef>
                <a:spcPts val="0"/>
              </a:spcBef>
              <a:spcAft>
                <a:spcPts val="0"/>
              </a:spcAft>
              <a:buAutoNum type="arabicPeriod"/>
            </a:pPr>
            <a:r>
              <a:rPr lang="ru-RU" dirty="0"/>
              <a:t>Укрепление потенциала</a:t>
            </a:r>
          </a:p>
          <a:p>
            <a:pPr marL="228600" lvl="0" indent="-228600" algn="l" rtl="0">
              <a:spcBef>
                <a:spcPts val="0"/>
              </a:spcBef>
              <a:spcAft>
                <a:spcPts val="0"/>
              </a:spcAft>
              <a:buAutoNum type="arabicPeriod"/>
            </a:pPr>
            <a:r>
              <a:rPr lang="ru-RU" dirty="0"/>
              <a:t>Вовлечение политики и сообщества </a:t>
            </a:r>
          </a:p>
          <a:p>
            <a:pPr marL="228600" lvl="0" indent="-228600" algn="l" rtl="0">
              <a:spcBef>
                <a:spcPts val="0"/>
              </a:spcBef>
              <a:spcAft>
                <a:spcPts val="0"/>
              </a:spcAft>
              <a:buAutoNum type="arabicPeriod"/>
            </a:pPr>
            <a:endParaRPr lang="ru-RU" dirty="0"/>
          </a:p>
          <a:p>
            <a:pPr marL="0" lvl="0" indent="0" algn="l" rtl="0">
              <a:spcBef>
                <a:spcPts val="0"/>
              </a:spcBef>
              <a:spcAft>
                <a:spcPts val="0"/>
              </a:spcAft>
              <a:buNone/>
            </a:pPr>
            <a:r>
              <a:rPr lang="en-US" dirty="0"/>
              <a:t>SMART4TB </a:t>
            </a:r>
            <a:r>
              <a:rPr lang="ru-RU" dirty="0"/>
              <a:t>в основном ориентируется на восполнение критических пробелов в знаниях и определение более эффективных методов и средств для выявления, лечения и профилактики туберкулеза (ТБ) с акцентом на исследования и наращивание потенциала на местном уровне в приоритетных странах </a:t>
            </a:r>
            <a:r>
              <a:rPr lang="en-US" dirty="0"/>
              <a:t>USAID.</a:t>
            </a: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22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1" name="Google Shape;4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T" dirty="0"/>
          </a:p>
        </p:txBody>
      </p:sp>
      <p:sp>
        <p:nvSpPr>
          <p:cNvPr id="4" name="Slide Number Placeholder 3"/>
          <p:cNvSpPr>
            <a:spLocks noGrp="1"/>
          </p:cNvSpPr>
          <p:nvPr>
            <p:ph type="sldNum" sz="quarter" idx="5"/>
          </p:nvPr>
        </p:nvSpPr>
        <p:spPr/>
        <p:txBody>
          <a:bodyPr/>
          <a:lstStyle/>
          <a:p>
            <a:fld id="{BD5198C4-E2BF-DA4F-ABE3-C4C6940A5038}" type="slidenum">
              <a:rPr lang="en-GT" smtClean="0"/>
              <a:t>4</a:t>
            </a:fld>
            <a:endParaRPr lang="en-GT"/>
          </a:p>
        </p:txBody>
      </p:sp>
    </p:spTree>
    <p:extLst>
      <p:ext uri="{BB962C8B-B14F-4D97-AF65-F5344CB8AC3E}">
        <p14:creationId xmlns:p14="http://schemas.microsoft.com/office/powerpoint/2010/main" val="42040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5</a:t>
            </a:fld>
            <a:endParaRPr lang="en-GT"/>
          </a:p>
        </p:txBody>
      </p:sp>
    </p:spTree>
    <p:extLst>
      <p:ext uri="{BB962C8B-B14F-4D97-AF65-F5344CB8AC3E}">
        <p14:creationId xmlns:p14="http://schemas.microsoft.com/office/powerpoint/2010/main" val="251530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6</a:t>
            </a:fld>
            <a:endParaRPr lang="en-GT"/>
          </a:p>
        </p:txBody>
      </p:sp>
    </p:spTree>
    <p:extLst>
      <p:ext uri="{BB962C8B-B14F-4D97-AF65-F5344CB8AC3E}">
        <p14:creationId xmlns:p14="http://schemas.microsoft.com/office/powerpoint/2010/main" val="184488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2000" kern="100" dirty="0">
                <a:effectLst/>
                <a:latin typeface="Calibri" panose="020F0502020204030204" pitchFamily="34" charset="0"/>
                <a:ea typeface="Aptos" panose="020B0004020202020204" pitchFamily="34" charset="0"/>
                <a:cs typeface="Times New Roman" panose="02020603050405020304" pitchFamily="18" charset="0"/>
              </a:rPr>
              <a:t>Есть множество причин для оптимизма в отношении расширения масштабов применения схем «1» для профилактики ТБ, включая 1</a:t>
            </a:r>
            <a:r>
              <a:rPr lang="en-CA" sz="2000" kern="100" dirty="0">
                <a:effectLst/>
                <a:latin typeface="Calibri" panose="020F0502020204030204" pitchFamily="34" charset="0"/>
                <a:ea typeface="Aptos" panose="020B0004020202020204" pitchFamily="34" charset="0"/>
                <a:cs typeface="Times New Roman" panose="02020603050405020304" pitchFamily="18" charset="0"/>
              </a:rPr>
              <a:t>HP </a:t>
            </a:r>
            <a:r>
              <a:rPr lang="ru-RU" sz="2000" kern="100" dirty="0">
                <a:effectLst/>
                <a:latin typeface="Calibri" panose="020F0502020204030204" pitchFamily="34" charset="0"/>
                <a:ea typeface="Aptos" panose="020B0004020202020204" pitchFamily="34" charset="0"/>
                <a:cs typeface="Times New Roman" panose="02020603050405020304" pitchFamily="18" charset="0"/>
              </a:rPr>
              <a:t>и 3</a:t>
            </a:r>
            <a:r>
              <a:rPr lang="en-CA" sz="2000" kern="100" dirty="0">
                <a:effectLst/>
                <a:latin typeface="Calibri" panose="020F0502020204030204" pitchFamily="34" charset="0"/>
                <a:ea typeface="Aptos" panose="020B0004020202020204" pitchFamily="34" charset="0"/>
                <a:cs typeface="Times New Roman" panose="02020603050405020304" pitchFamily="18" charset="0"/>
              </a:rPr>
              <a:t>HP. </a:t>
            </a:r>
          </a:p>
          <a:p>
            <a:r>
              <a:rPr lang="en-CA" sz="2000" kern="100" dirty="0">
                <a:effectLst/>
                <a:latin typeface="Calibri" panose="020F0502020204030204" pitchFamily="34" charset="0"/>
                <a:ea typeface="Aptos" panose="020B0004020202020204" pitchFamily="34" charset="0"/>
                <a:cs typeface="Times New Roman" panose="02020603050405020304" pitchFamily="18" charset="0"/>
              </a:rPr>
              <a:t> </a:t>
            </a:r>
          </a:p>
          <a:p>
            <a:r>
              <a:rPr lang="ru-RU" sz="2000" kern="100" dirty="0">
                <a:effectLst/>
                <a:latin typeface="Calibri" panose="020F0502020204030204" pitchFamily="34" charset="0"/>
                <a:ea typeface="Aptos" panose="020B0004020202020204" pitchFamily="34" charset="0"/>
                <a:cs typeface="Times New Roman" panose="02020603050405020304" pitchFamily="18" charset="0"/>
              </a:rPr>
              <a:t>Всемирная организация здравоохранения сообщает, что число людей, получающих короткие курсы профилактического лечения ТБ на основе рифамицина, увеличилось в три раза, а число стран, предлагающих такие схемы, возросло с 52 до 74. </a:t>
            </a:r>
          </a:p>
          <a:p>
            <a:endParaRPr lang="ru-RU" sz="2000" kern="100" dirty="0">
              <a:effectLst/>
              <a:latin typeface="Calibri" panose="020F0502020204030204" pitchFamily="34" charset="0"/>
              <a:ea typeface="Aptos" panose="020B0004020202020204" pitchFamily="34" charset="0"/>
              <a:cs typeface="Times New Roman" panose="02020603050405020304" pitchFamily="18" charset="0"/>
            </a:endParaRPr>
          </a:p>
          <a:p>
            <a:r>
              <a:rPr lang="ru-RU" sz="2000" kern="100" dirty="0">
                <a:effectLst/>
                <a:latin typeface="Calibri" panose="020F0502020204030204" pitchFamily="34" charset="0"/>
                <a:ea typeface="Aptos" panose="020B0004020202020204" pitchFamily="34" charset="0"/>
                <a:cs typeface="Times New Roman" panose="02020603050405020304" pitchFamily="18" charset="0"/>
              </a:rPr>
              <a:t>Примечательно, что недавно была разработана детская формула рифапентина, и теперь будет проще назначать 3</a:t>
            </a:r>
            <a:r>
              <a:rPr lang="en-CA" sz="2000" kern="100" dirty="0">
                <a:effectLst/>
                <a:latin typeface="Calibri" panose="020F0502020204030204" pitchFamily="34" charset="0"/>
                <a:ea typeface="Aptos" panose="020B0004020202020204" pitchFamily="34" charset="0"/>
                <a:cs typeface="Times New Roman" panose="02020603050405020304" pitchFamily="18" charset="0"/>
              </a:rPr>
              <a:t>HP </a:t>
            </a:r>
            <a:r>
              <a:rPr lang="ru-RU" sz="2000" kern="100" dirty="0">
                <a:effectLst/>
                <a:latin typeface="Calibri" panose="020F0502020204030204" pitchFamily="34" charset="0"/>
                <a:ea typeface="Aptos" panose="020B0004020202020204" pitchFamily="34" charset="0"/>
                <a:cs typeface="Times New Roman" panose="02020603050405020304" pitchFamily="18" charset="0"/>
              </a:rPr>
              <a:t>детям. Кроме того, благодаря цене этого препарата 3</a:t>
            </a:r>
            <a:r>
              <a:rPr lang="en-CA" sz="2000" kern="100" dirty="0">
                <a:effectLst/>
                <a:latin typeface="Calibri" panose="020F0502020204030204" pitchFamily="34" charset="0"/>
                <a:ea typeface="Aptos" panose="020B0004020202020204" pitchFamily="34" charset="0"/>
                <a:cs typeface="Times New Roman" panose="02020603050405020304" pitchFamily="18" charset="0"/>
              </a:rPr>
              <a:t>HP </a:t>
            </a:r>
            <a:r>
              <a:rPr lang="ru-RU" sz="2000" kern="100" dirty="0">
                <a:effectLst/>
                <a:latin typeface="Calibri" panose="020F0502020204030204" pitchFamily="34" charset="0"/>
                <a:ea typeface="Aptos" panose="020B0004020202020204" pitchFamily="34" charset="0"/>
                <a:cs typeface="Times New Roman" panose="02020603050405020304" pitchFamily="18" charset="0"/>
              </a:rPr>
              <a:t>является самой дешевой схемой профилактического лечения ТБ для детей с любым весом. </a:t>
            </a:r>
          </a:p>
          <a:p>
            <a:endParaRPr lang="ru-RU" sz="2000" kern="100" dirty="0">
              <a:effectLst/>
              <a:latin typeface="Calibri" panose="020F0502020204030204" pitchFamily="34" charset="0"/>
              <a:ea typeface="Aptos" panose="020B0004020202020204" pitchFamily="34" charset="0"/>
              <a:cs typeface="Times New Roman" panose="02020603050405020304" pitchFamily="18" charset="0"/>
            </a:endParaRPr>
          </a:p>
          <a:p>
            <a:r>
              <a:rPr lang="ru-RU" sz="2000" kern="100" dirty="0">
                <a:effectLst/>
                <a:latin typeface="Calibri" panose="020F0502020204030204" pitchFamily="34" charset="0"/>
                <a:ea typeface="Aptos" panose="020B0004020202020204" pitchFamily="34" charset="0"/>
                <a:cs typeface="Times New Roman" panose="02020603050405020304" pitchFamily="18" charset="0"/>
              </a:rPr>
              <a:t>Надеемся, это приведет к увеличению охвата  профилактическим лечением ТБ лиц в возрасте до 5 лет, находящихся в бытовом контакте, которые подвержены высокому риску прогрессирования туберкулезной инфекции до заболевания, но в настоящее время имеют очень низкий охват профилактическим лечением. </a:t>
            </a:r>
          </a:p>
          <a:p>
            <a:endParaRPr lang="ru-RU" sz="2000"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198C4-E2BF-DA4F-ABE3-C4C6940A5038}" type="slidenum">
              <a:rPr lang="en-GT" smtClean="0"/>
              <a:t>8</a:t>
            </a:fld>
            <a:endParaRPr lang="en-GT"/>
          </a:p>
        </p:txBody>
      </p:sp>
    </p:spTree>
    <p:extLst>
      <p:ext uri="{BB962C8B-B14F-4D97-AF65-F5344CB8AC3E}">
        <p14:creationId xmlns:p14="http://schemas.microsoft.com/office/powerpoint/2010/main" val="281523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По сравнению со схемами «1», в отношении 4-месячной схемы лечения лекарственно-чувствительного ТБ у взрослых и подростков, известной как 4</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HPMZ,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прогресс значительно меньше.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Тем не менее, у этой схемы есть потенциал для оказания реальной помощи людям, страдающим от ТБ, а также для поддержки систем здравоохранения.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Наш анализ показывает, что переход всех взрослых, подходящих для лечения, с шестимесячной на четырехмесячную схему позволит сократить время лечения туберкулеза почти на 76 миллионов месяцев (т.е. 6,3 миллиона лет) до 2030 года. Это означает, что на 6,3 миллиона лет больше времени будет потрачено на семью, друзей, карьеру и просто на жизнь!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Помимо экономии времени на лечение, переход на 4</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HPMZ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может привести к значительной экономии денежных средств как для систем здравоохранения, так и для людей, получающих противотуберкулезную помощь.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Если все больные туберкулезом в Индии, Южной Африке и на Филиппинах получат 4</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HPMZ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в 2024 году, то, по оценкам, они сэкономят 110 миллионов долларов на немедицинских расходах из-за сокращения продолжительности лечения (это деньги, сэкономленные на таких вещах, как недополученная зарплата, транспортные расходы на поездки к врачу и обратно и т. д.).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00" dirty="0">
                <a:effectLst/>
                <a:latin typeface="Calibri" panose="020F0502020204030204" pitchFamily="34" charset="0"/>
                <a:ea typeface="Aptos" panose="020B0004020202020204" pitchFamily="34" charset="0"/>
                <a:cs typeface="Times New Roman" panose="02020603050405020304" pitchFamily="18" charset="0"/>
              </a:rPr>
              <a:t>Необходимо сосредоточиться на повышении спроса. Появление комбинированных препаратов с фиксированной дозировкой для 4</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HPMZ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ожидается к концу этого года. Такой прогресс не может не радовать. Эти комбинированные препараты с фиксированной дозировкой позволят сделать суточное потребление единиц препарата при сокращенном режиме лечения эквивалентным более длительному 6-месячному режиму </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HRZE.</a:t>
            </a:r>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9</a:t>
            </a:fld>
            <a:endParaRPr lang="en-GT"/>
          </a:p>
        </p:txBody>
      </p:sp>
    </p:spTree>
    <p:extLst>
      <p:ext uri="{BB962C8B-B14F-4D97-AF65-F5344CB8AC3E}">
        <p14:creationId xmlns:p14="http://schemas.microsoft.com/office/powerpoint/2010/main" val="220959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Внедрение более короткой 4-месячной схемы для детей совершенно необходимо:</a:t>
            </a:r>
          </a:p>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 Уже существуют комбинированные препараты с фиксированной дозировкой и гарантированным качеством.</a:t>
            </a:r>
          </a:p>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 Стоимость такой схемы составляет две трети от стоимости 6-месячной схемы, поскольку время лечения сокращается на треть, а новые препараты не требуются.</a:t>
            </a:r>
          </a:p>
          <a:p>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Некоторые страны уже приступили к работе над этим, но нам необходимо сосредоточиться на повышении спроса в большем количестве стран и поддержать их в обновлении национальных руководств. </a:t>
            </a:r>
          </a:p>
        </p:txBody>
      </p:sp>
      <p:sp>
        <p:nvSpPr>
          <p:cNvPr id="4" name="Slide Number Placeholder 3"/>
          <p:cNvSpPr>
            <a:spLocks noGrp="1"/>
          </p:cNvSpPr>
          <p:nvPr>
            <p:ph type="sldNum" sz="quarter" idx="5"/>
          </p:nvPr>
        </p:nvSpPr>
        <p:spPr/>
        <p:txBody>
          <a:bodyPr/>
          <a:lstStyle/>
          <a:p>
            <a:fld id="{BD5198C4-E2BF-DA4F-ABE3-C4C6940A5038}" type="slidenum">
              <a:rPr lang="en-GT" smtClean="0"/>
              <a:t>10</a:t>
            </a:fld>
            <a:endParaRPr lang="en-GT"/>
          </a:p>
        </p:txBody>
      </p:sp>
    </p:spTree>
    <p:extLst>
      <p:ext uri="{BB962C8B-B14F-4D97-AF65-F5344CB8AC3E}">
        <p14:creationId xmlns:p14="http://schemas.microsoft.com/office/powerpoint/2010/main" val="43389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Среди всех схем 1/4/6 амбиции и планы стран по расширению масштабов лечения наиболее высоки для 6-месячной схемы лечения лекарственно-устойчивого ТБ, известной как </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BPaL[M].</a:t>
            </a:r>
          </a:p>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Это вполне логично, учитывая, что </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BPaL[M]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имеет значительно более выраженные преимущества в плане безопасности и уменьшения количества принимаемых единиц препарата по сравнению с более длительными схемами. Кроме того, стоимость препаратов для </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BPaL[M]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ниже.</a:t>
            </a:r>
          </a:p>
          <a:p>
            <a:endParaRPr lang="ru-RU" sz="1800" kern="100" dirty="0">
              <a:effectLst/>
              <a:latin typeface="Calibri" panose="020F0502020204030204" pitchFamily="34" charset="0"/>
              <a:ea typeface="Aptos" panose="020B0004020202020204" pitchFamily="34" charset="0"/>
              <a:cs typeface="Times New Roman" panose="02020603050405020304" pitchFamily="18" charset="0"/>
            </a:endParaRPr>
          </a:p>
          <a:p>
            <a:r>
              <a:rPr lang="ru-RU" sz="1800" kern="100" dirty="0">
                <a:effectLst/>
                <a:latin typeface="Calibri" panose="020F0502020204030204" pitchFamily="34" charset="0"/>
                <a:ea typeface="Aptos" panose="020B0004020202020204" pitchFamily="34" charset="0"/>
                <a:cs typeface="Times New Roman" panose="02020603050405020304" pitchFamily="18" charset="0"/>
              </a:rPr>
              <a:t>Тем не менее, если рассматривать ситуацию в контексте необходимости, темпы внедрения </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BPaLM </a:t>
            </a:r>
            <a:r>
              <a:rPr lang="ru-RU" sz="1800" kern="100" dirty="0">
                <a:effectLst/>
                <a:latin typeface="Calibri" panose="020F0502020204030204" pitchFamily="34" charset="0"/>
                <a:ea typeface="Aptos" panose="020B0004020202020204" pitchFamily="34" charset="0"/>
                <a:cs typeface="Times New Roman" panose="02020603050405020304" pitchFamily="18" charset="0"/>
              </a:rPr>
              <a:t>далеки от оптимальных. </a:t>
            </a:r>
            <a:endParaRPr lang="en-GT"/>
          </a:p>
        </p:txBody>
      </p:sp>
      <p:sp>
        <p:nvSpPr>
          <p:cNvPr id="4" name="Slide Number Placeholder 3"/>
          <p:cNvSpPr>
            <a:spLocks noGrp="1"/>
          </p:cNvSpPr>
          <p:nvPr>
            <p:ph type="sldNum" sz="quarter" idx="5"/>
          </p:nvPr>
        </p:nvSpPr>
        <p:spPr/>
        <p:txBody>
          <a:bodyPr/>
          <a:lstStyle/>
          <a:p>
            <a:fld id="{BD5198C4-E2BF-DA4F-ABE3-C4C6940A5038}" type="slidenum">
              <a:rPr lang="en-GT" smtClean="0"/>
              <a:t>11</a:t>
            </a:fld>
            <a:endParaRPr lang="en-GT"/>
          </a:p>
        </p:txBody>
      </p:sp>
    </p:spTree>
    <p:extLst>
      <p:ext uri="{BB962C8B-B14F-4D97-AF65-F5344CB8AC3E}">
        <p14:creationId xmlns:p14="http://schemas.microsoft.com/office/powerpoint/2010/main" val="108445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81A1-AAF6-214E-E46C-657972DD0A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T"/>
          </a:p>
        </p:txBody>
      </p:sp>
      <p:sp>
        <p:nvSpPr>
          <p:cNvPr id="3" name="Subtitle 2">
            <a:extLst>
              <a:ext uri="{FF2B5EF4-FFF2-40B4-BE49-F238E27FC236}">
                <a16:creationId xmlns:a16="http://schemas.microsoft.com/office/drawing/2014/main" id="{10075644-5454-B988-9A34-246E3E33A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T"/>
          </a:p>
        </p:txBody>
      </p:sp>
      <p:sp>
        <p:nvSpPr>
          <p:cNvPr id="4" name="Date Placeholder 3">
            <a:extLst>
              <a:ext uri="{FF2B5EF4-FFF2-40B4-BE49-F238E27FC236}">
                <a16:creationId xmlns:a16="http://schemas.microsoft.com/office/drawing/2014/main" id="{A2F21C76-63A5-E3FB-85D0-1F7BFCF8610C}"/>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5" name="Footer Placeholder 4">
            <a:extLst>
              <a:ext uri="{FF2B5EF4-FFF2-40B4-BE49-F238E27FC236}">
                <a16:creationId xmlns:a16="http://schemas.microsoft.com/office/drawing/2014/main" id="{C131146F-A023-B0DA-BDF7-F302DE25F52F}"/>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1E2127B2-CC1E-DF8D-6D8A-62A74BB56526}"/>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217680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A63-C187-B198-9A81-CDA79E9512EF}"/>
              </a:ext>
            </a:extLst>
          </p:cNvPr>
          <p:cNvSpPr>
            <a:spLocks noGrp="1"/>
          </p:cNvSpPr>
          <p:nvPr>
            <p:ph type="title"/>
          </p:nvPr>
        </p:nvSpPr>
        <p:spPr/>
        <p:txBody>
          <a:bodyPr/>
          <a:lstStyle/>
          <a:p>
            <a:r>
              <a:rPr lang="en-US"/>
              <a:t>Click to edit Master title style</a:t>
            </a:r>
            <a:endParaRPr lang="en-GT"/>
          </a:p>
        </p:txBody>
      </p:sp>
      <p:sp>
        <p:nvSpPr>
          <p:cNvPr id="3" name="Vertical Text Placeholder 2">
            <a:extLst>
              <a:ext uri="{FF2B5EF4-FFF2-40B4-BE49-F238E27FC236}">
                <a16:creationId xmlns:a16="http://schemas.microsoft.com/office/drawing/2014/main" id="{4F52C73A-AB24-02DD-00B9-CFFB651145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B86A038C-1A95-7B53-36A7-6BE685027BAA}"/>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5" name="Footer Placeholder 4">
            <a:extLst>
              <a:ext uri="{FF2B5EF4-FFF2-40B4-BE49-F238E27FC236}">
                <a16:creationId xmlns:a16="http://schemas.microsoft.com/office/drawing/2014/main" id="{E84C858A-7F62-646E-A054-FA0317760960}"/>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5347D007-BF49-5C0A-CBFF-97DC35BF69CF}"/>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207899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DF194C-760C-A7E3-250B-C32787BFD1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T"/>
          </a:p>
        </p:txBody>
      </p:sp>
      <p:sp>
        <p:nvSpPr>
          <p:cNvPr id="3" name="Vertical Text Placeholder 2">
            <a:extLst>
              <a:ext uri="{FF2B5EF4-FFF2-40B4-BE49-F238E27FC236}">
                <a16:creationId xmlns:a16="http://schemas.microsoft.com/office/drawing/2014/main" id="{3B434B2A-F651-AB7D-D35A-1328DC154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6ECF6705-5D9E-6859-D03A-A9C12F73084D}"/>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5" name="Footer Placeholder 4">
            <a:extLst>
              <a:ext uri="{FF2B5EF4-FFF2-40B4-BE49-F238E27FC236}">
                <a16:creationId xmlns:a16="http://schemas.microsoft.com/office/drawing/2014/main" id="{C0D5C811-D6D8-BA6B-4AF9-0136CD589F64}"/>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0B34020B-E6B4-BD80-E393-B8336B7D01D5}"/>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74022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sp>
        <p:nvSpPr>
          <p:cNvPr id="18" name="Google Shape;18;p40"/>
          <p:cNvSpPr/>
          <p:nvPr/>
        </p:nvSpPr>
        <p:spPr>
          <a:xfrm>
            <a:off x="0" y="0"/>
            <a:ext cx="12192000" cy="4585428"/>
          </a:xfrm>
          <a:prstGeom prst="rect">
            <a:avLst/>
          </a:prstGeom>
          <a:solidFill>
            <a:srgbClr val="100C3C"/>
          </a:solidFill>
          <a:ln w="12700" cap="flat" cmpd="sng">
            <a:solidFill>
              <a:srgbClr val="1539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a:ea typeface="Times New Roman"/>
              <a:cs typeface="Times New Roman"/>
              <a:sym typeface="Times New Roman"/>
            </a:endParaRPr>
          </a:p>
        </p:txBody>
      </p:sp>
      <p:sp>
        <p:nvSpPr>
          <p:cNvPr id="19" name="Google Shape;19;p40"/>
          <p:cNvSpPr/>
          <p:nvPr/>
        </p:nvSpPr>
        <p:spPr>
          <a:xfrm>
            <a:off x="0" y="4585428"/>
            <a:ext cx="12192000" cy="2067620"/>
          </a:xfrm>
          <a:prstGeom prst="rect">
            <a:avLst/>
          </a:prstGeom>
          <a:solidFill>
            <a:srgbClr val="D6C6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a:ea typeface="Times New Roman"/>
              <a:cs typeface="Times New Roman"/>
              <a:sym typeface="Times New Roman"/>
            </a:endParaRPr>
          </a:p>
        </p:txBody>
      </p:sp>
      <p:sp>
        <p:nvSpPr>
          <p:cNvPr id="20" name="Google Shape;20;p40"/>
          <p:cNvSpPr txBox="1">
            <a:spLocks noGrp="1"/>
          </p:cNvSpPr>
          <p:nvPr>
            <p:ph type="body" idx="1"/>
          </p:nvPr>
        </p:nvSpPr>
        <p:spPr>
          <a:xfrm>
            <a:off x="658367" y="1333948"/>
            <a:ext cx="6638543" cy="2432095"/>
          </a:xfrm>
          <a:prstGeom prst="rect">
            <a:avLst/>
          </a:prstGeom>
          <a:noFill/>
          <a:ln>
            <a:noFill/>
          </a:ln>
        </p:spPr>
        <p:txBody>
          <a:bodyPr spcFirstLastPara="1" wrap="square" lIns="0" tIns="45700" rIns="91425" bIns="45700" anchor="b" anchorCtr="0">
            <a:normAutofit/>
          </a:bodyPr>
          <a:lstStyle>
            <a:lvl1pPr marL="457200" lvl="0" indent="-228600" algn="l">
              <a:lnSpc>
                <a:spcPct val="96666"/>
              </a:lnSpc>
              <a:spcBef>
                <a:spcPts val="0"/>
              </a:spcBef>
              <a:spcAft>
                <a:spcPts val="0"/>
              </a:spcAft>
              <a:buSzPts val="6000"/>
              <a:buNone/>
              <a:defRPr sz="600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Picture 2" descr="United States Agency for International Development logo next to Supporting, Mobilizing, and Accelerating Research for Tuberculosis Elimination logo.&#10;">
            <a:extLst>
              <a:ext uri="{FF2B5EF4-FFF2-40B4-BE49-F238E27FC236}">
                <a16:creationId xmlns:a16="http://schemas.microsoft.com/office/drawing/2014/main" id="{433E6022-1C9D-1877-F85E-DDC54D924947}"/>
              </a:ext>
            </a:extLst>
          </p:cNvPr>
          <p:cNvPicPr>
            <a:picLocks noChangeAspect="1"/>
          </p:cNvPicPr>
          <p:nvPr userDrawn="1"/>
        </p:nvPicPr>
        <p:blipFill>
          <a:blip r:embed="rId2"/>
          <a:stretch>
            <a:fillRect/>
          </a:stretch>
        </p:blipFill>
        <p:spPr>
          <a:xfrm>
            <a:off x="6388100" y="5664200"/>
            <a:ext cx="5803900" cy="1193800"/>
          </a:xfrm>
          <a:prstGeom prst="rect">
            <a:avLst/>
          </a:prstGeom>
        </p:spPr>
      </p:pic>
      <p:sp>
        <p:nvSpPr>
          <p:cNvPr id="2" name="Google Shape;183;p1">
            <a:extLst>
              <a:ext uri="{FF2B5EF4-FFF2-40B4-BE49-F238E27FC236}">
                <a16:creationId xmlns:a16="http://schemas.microsoft.com/office/drawing/2014/main" id="{E0F54E0C-E403-55F8-41A7-7E89FCCE7CF6}"/>
              </a:ext>
            </a:extLst>
          </p:cNvPr>
          <p:cNvSpPr txBox="1"/>
          <p:nvPr userDrawn="1"/>
        </p:nvSpPr>
        <p:spPr>
          <a:xfrm>
            <a:off x="658367" y="3846786"/>
            <a:ext cx="29626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147287"/>
                </a:solidFill>
                <a:latin typeface="Arial"/>
                <a:ea typeface="Arial"/>
                <a:cs typeface="Arial"/>
                <a:sym typeface="Arial"/>
              </a:rPr>
              <a:t>Date</a:t>
            </a:r>
            <a:endParaRPr dirty="0"/>
          </a:p>
        </p:txBody>
      </p:sp>
      <p:sp>
        <p:nvSpPr>
          <p:cNvPr id="4" name="Google Shape;183;p1">
            <a:extLst>
              <a:ext uri="{FF2B5EF4-FFF2-40B4-BE49-F238E27FC236}">
                <a16:creationId xmlns:a16="http://schemas.microsoft.com/office/drawing/2014/main" id="{37506F2E-B92D-6883-DDF8-ED8764507AD0}"/>
              </a:ext>
            </a:extLst>
          </p:cNvPr>
          <p:cNvSpPr txBox="1"/>
          <p:nvPr userDrawn="1"/>
        </p:nvSpPr>
        <p:spPr>
          <a:xfrm>
            <a:off x="658367" y="4671849"/>
            <a:ext cx="61800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0F0B3B"/>
                </a:solidFill>
                <a:latin typeface="Arial"/>
                <a:ea typeface="Arial"/>
                <a:cs typeface="Arial"/>
                <a:sym typeface="Arial"/>
              </a:rPr>
              <a:t>Title and Affiliation of Speaker</a:t>
            </a:r>
            <a:endParaRPr dirty="0">
              <a:solidFill>
                <a:srgbClr val="0F0B3B"/>
              </a:solidFill>
            </a:endParaRPr>
          </a:p>
        </p:txBody>
      </p:sp>
    </p:spTree>
    <p:extLst>
      <p:ext uri="{BB962C8B-B14F-4D97-AF65-F5344CB8AC3E}">
        <p14:creationId xmlns:p14="http://schemas.microsoft.com/office/powerpoint/2010/main" val="351969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2"/>
        <p:cNvGrpSpPr/>
        <p:nvPr/>
      </p:nvGrpSpPr>
      <p:grpSpPr>
        <a:xfrm>
          <a:off x="0" y="0"/>
          <a:ext cx="0" cy="0"/>
          <a:chOff x="0" y="0"/>
          <a:chExt cx="0" cy="0"/>
        </a:xfrm>
      </p:grpSpPr>
      <p:sp>
        <p:nvSpPr>
          <p:cNvPr id="23" name="Google Shape;23;p41"/>
          <p:cNvSpPr/>
          <p:nvPr/>
        </p:nvSpPr>
        <p:spPr>
          <a:xfrm>
            <a:off x="0" y="0"/>
            <a:ext cx="12192000" cy="903890"/>
          </a:xfrm>
          <a:prstGeom prst="rect">
            <a:avLst/>
          </a:prstGeom>
          <a:solidFill>
            <a:srgbClr val="D6C6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a:ea typeface="Times New Roman"/>
              <a:cs typeface="Times New Roman"/>
              <a:sym typeface="Times New Roman"/>
            </a:endParaRPr>
          </a:p>
        </p:txBody>
      </p:sp>
      <p:sp>
        <p:nvSpPr>
          <p:cNvPr id="24" name="Google Shape;24;p41"/>
          <p:cNvSpPr txBox="1">
            <a:spLocks noGrp="1"/>
          </p:cNvSpPr>
          <p:nvPr>
            <p:ph type="body" idx="1"/>
          </p:nvPr>
        </p:nvSpPr>
        <p:spPr>
          <a:xfrm>
            <a:off x="658369" y="270466"/>
            <a:ext cx="6638544" cy="982602"/>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0"/>
              </a:spcBef>
              <a:spcAft>
                <a:spcPts val="0"/>
              </a:spcAft>
              <a:buSzPts val="3200"/>
              <a:buNone/>
              <a:defRPr sz="3200" b="0" i="0">
                <a:solidFill>
                  <a:srgbClr val="002060"/>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1"/>
          <p:cNvSpPr txBox="1">
            <a:spLocks noGrp="1"/>
          </p:cNvSpPr>
          <p:nvPr>
            <p:ph type="body" idx="2"/>
          </p:nvPr>
        </p:nvSpPr>
        <p:spPr>
          <a:xfrm>
            <a:off x="658367" y="1833658"/>
            <a:ext cx="7727865" cy="4101473"/>
          </a:xfrm>
          <a:prstGeom prst="rect">
            <a:avLst/>
          </a:prstGeom>
          <a:noFill/>
          <a:ln>
            <a:noFill/>
          </a:ln>
        </p:spPr>
        <p:txBody>
          <a:bodyPr spcFirstLastPara="1" wrap="square" lIns="0" tIns="45700" rIns="91425" bIns="45700" anchor="t" anchorCtr="0">
            <a:noAutofit/>
          </a:bodyPr>
          <a:lstStyle>
            <a:lvl1pPr marL="457200" lvl="0" indent="-228600" algn="l">
              <a:lnSpc>
                <a:spcPct val="144444"/>
              </a:lnSpc>
              <a:spcBef>
                <a:spcPts val="1000"/>
              </a:spcBef>
              <a:spcAft>
                <a:spcPts val="0"/>
              </a:spcAft>
              <a:buSzPts val="1800"/>
              <a:buNone/>
              <a:defRPr sz="18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979899"/>
                </a:solidFill>
              </a:defRPr>
            </a:lvl2pPr>
            <a:lvl3pPr marL="1371600" lvl="2" indent="-228600" algn="l">
              <a:lnSpc>
                <a:spcPct val="90000"/>
              </a:lnSpc>
              <a:spcBef>
                <a:spcPts val="600"/>
              </a:spcBef>
              <a:spcAft>
                <a:spcPts val="0"/>
              </a:spcAft>
              <a:buSzPts val="1800"/>
              <a:buNone/>
              <a:defRPr sz="1800">
                <a:solidFill>
                  <a:srgbClr val="979899"/>
                </a:solidFill>
              </a:defRPr>
            </a:lvl3pPr>
            <a:lvl4pPr marL="1828800" lvl="3" indent="-228600" algn="l">
              <a:lnSpc>
                <a:spcPct val="90000"/>
              </a:lnSpc>
              <a:spcBef>
                <a:spcPts val="500"/>
              </a:spcBef>
              <a:spcAft>
                <a:spcPts val="0"/>
              </a:spcAft>
              <a:buSzPts val="1600"/>
              <a:buNone/>
              <a:defRPr sz="1600">
                <a:solidFill>
                  <a:srgbClr val="979899"/>
                </a:solidFill>
              </a:defRPr>
            </a:lvl4pPr>
            <a:lvl5pPr marL="2286000" lvl="4" indent="-228600" algn="l">
              <a:lnSpc>
                <a:spcPct val="90000"/>
              </a:lnSpc>
              <a:spcBef>
                <a:spcPts val="500"/>
              </a:spcBef>
              <a:spcAft>
                <a:spcPts val="0"/>
              </a:spcAft>
              <a:buSzPts val="1600"/>
              <a:buNone/>
              <a:defRPr sz="1600">
                <a:solidFill>
                  <a:srgbClr val="979899"/>
                </a:solidFill>
              </a:defRPr>
            </a:lvl5pPr>
            <a:lvl6pPr marL="2743200" lvl="5" indent="-228600" algn="l">
              <a:lnSpc>
                <a:spcPct val="90000"/>
              </a:lnSpc>
              <a:spcBef>
                <a:spcPts val="500"/>
              </a:spcBef>
              <a:spcAft>
                <a:spcPts val="0"/>
              </a:spcAft>
              <a:buClr>
                <a:srgbClr val="979899"/>
              </a:buClr>
              <a:buSzPts val="1600"/>
              <a:buNone/>
              <a:defRPr sz="1600">
                <a:solidFill>
                  <a:srgbClr val="979899"/>
                </a:solidFill>
              </a:defRPr>
            </a:lvl6pPr>
            <a:lvl7pPr marL="3200400" lvl="6" indent="-228600" algn="l">
              <a:lnSpc>
                <a:spcPct val="90000"/>
              </a:lnSpc>
              <a:spcBef>
                <a:spcPts val="500"/>
              </a:spcBef>
              <a:spcAft>
                <a:spcPts val="0"/>
              </a:spcAft>
              <a:buClr>
                <a:srgbClr val="979899"/>
              </a:buClr>
              <a:buSzPts val="1600"/>
              <a:buNone/>
              <a:defRPr sz="1600">
                <a:solidFill>
                  <a:srgbClr val="979899"/>
                </a:solidFill>
              </a:defRPr>
            </a:lvl7pPr>
            <a:lvl8pPr marL="3657600" lvl="7" indent="-228600" algn="l">
              <a:lnSpc>
                <a:spcPct val="90000"/>
              </a:lnSpc>
              <a:spcBef>
                <a:spcPts val="500"/>
              </a:spcBef>
              <a:spcAft>
                <a:spcPts val="0"/>
              </a:spcAft>
              <a:buClr>
                <a:srgbClr val="979899"/>
              </a:buClr>
              <a:buSzPts val="1600"/>
              <a:buNone/>
              <a:defRPr sz="1600">
                <a:solidFill>
                  <a:srgbClr val="979899"/>
                </a:solidFill>
              </a:defRPr>
            </a:lvl8pPr>
            <a:lvl9pPr marL="4114800" lvl="8" indent="-228600" algn="l">
              <a:lnSpc>
                <a:spcPct val="90000"/>
              </a:lnSpc>
              <a:spcBef>
                <a:spcPts val="500"/>
              </a:spcBef>
              <a:spcAft>
                <a:spcPts val="0"/>
              </a:spcAft>
              <a:buClr>
                <a:srgbClr val="979899"/>
              </a:buClr>
              <a:buSzPts val="1600"/>
              <a:buNone/>
              <a:defRPr sz="1600">
                <a:solidFill>
                  <a:srgbClr val="979899"/>
                </a:solidFill>
              </a:defRPr>
            </a:lvl9pPr>
          </a:lstStyle>
          <a:p>
            <a:endParaRPr/>
          </a:p>
        </p:txBody>
      </p:sp>
    </p:spTree>
    <p:extLst>
      <p:ext uri="{BB962C8B-B14F-4D97-AF65-F5344CB8AC3E}">
        <p14:creationId xmlns:p14="http://schemas.microsoft.com/office/powerpoint/2010/main" val="211007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4_Custom Layout">
  <p:cSld name="54_Custom Layout">
    <p:spTree>
      <p:nvGrpSpPr>
        <p:cNvPr id="1" name="Shape 36"/>
        <p:cNvGrpSpPr/>
        <p:nvPr/>
      </p:nvGrpSpPr>
      <p:grpSpPr>
        <a:xfrm>
          <a:off x="0" y="0"/>
          <a:ext cx="0" cy="0"/>
          <a:chOff x="0" y="0"/>
          <a:chExt cx="0" cy="0"/>
        </a:xfrm>
      </p:grpSpPr>
      <p:sp>
        <p:nvSpPr>
          <p:cNvPr id="37" name="Google Shape;37;p44"/>
          <p:cNvSpPr>
            <a:spLocks noGrp="1"/>
          </p:cNvSpPr>
          <p:nvPr>
            <p:ph type="pic" idx="2"/>
          </p:nvPr>
        </p:nvSpPr>
        <p:spPr>
          <a:xfrm>
            <a:off x="9775269" y="4608576"/>
            <a:ext cx="2308371" cy="2138680"/>
          </a:xfrm>
          <a:prstGeom prst="rect">
            <a:avLst/>
          </a:prstGeom>
          <a:solidFill>
            <a:srgbClr val="D8D8D8"/>
          </a:solidFill>
          <a:ln>
            <a:noFill/>
          </a:ln>
        </p:spPr>
      </p:sp>
      <p:sp>
        <p:nvSpPr>
          <p:cNvPr id="38" name="Google Shape;38;p44"/>
          <p:cNvSpPr>
            <a:spLocks noGrp="1"/>
          </p:cNvSpPr>
          <p:nvPr>
            <p:ph type="pic" idx="3"/>
          </p:nvPr>
        </p:nvSpPr>
        <p:spPr>
          <a:xfrm>
            <a:off x="7358544" y="4608576"/>
            <a:ext cx="2308371" cy="2138680"/>
          </a:xfrm>
          <a:prstGeom prst="rect">
            <a:avLst/>
          </a:prstGeom>
          <a:solidFill>
            <a:srgbClr val="D8D8D8"/>
          </a:solidFill>
          <a:ln>
            <a:noFill/>
          </a:ln>
        </p:spPr>
      </p:sp>
      <p:sp>
        <p:nvSpPr>
          <p:cNvPr id="39" name="Google Shape;39;p44"/>
          <p:cNvSpPr>
            <a:spLocks noGrp="1"/>
          </p:cNvSpPr>
          <p:nvPr>
            <p:ph type="pic" idx="4"/>
          </p:nvPr>
        </p:nvSpPr>
        <p:spPr>
          <a:xfrm>
            <a:off x="4941816" y="4608576"/>
            <a:ext cx="2308371" cy="2138680"/>
          </a:xfrm>
          <a:prstGeom prst="rect">
            <a:avLst/>
          </a:prstGeom>
          <a:solidFill>
            <a:srgbClr val="D8D8D8"/>
          </a:solidFill>
          <a:ln>
            <a:noFill/>
          </a:ln>
        </p:spPr>
      </p:sp>
      <p:sp>
        <p:nvSpPr>
          <p:cNvPr id="40" name="Google Shape;40;p44"/>
          <p:cNvSpPr>
            <a:spLocks noGrp="1"/>
          </p:cNvSpPr>
          <p:nvPr>
            <p:ph type="pic" idx="5"/>
          </p:nvPr>
        </p:nvSpPr>
        <p:spPr>
          <a:xfrm>
            <a:off x="2525085" y="4608576"/>
            <a:ext cx="2308371" cy="2138680"/>
          </a:xfrm>
          <a:prstGeom prst="rect">
            <a:avLst/>
          </a:prstGeom>
          <a:solidFill>
            <a:srgbClr val="D8D8D8"/>
          </a:solidFill>
          <a:ln>
            <a:noFill/>
          </a:ln>
        </p:spPr>
      </p:sp>
      <p:sp>
        <p:nvSpPr>
          <p:cNvPr id="41" name="Google Shape;41;p44"/>
          <p:cNvSpPr>
            <a:spLocks noGrp="1"/>
          </p:cNvSpPr>
          <p:nvPr>
            <p:ph type="pic" idx="6"/>
          </p:nvPr>
        </p:nvSpPr>
        <p:spPr>
          <a:xfrm>
            <a:off x="108357" y="4608576"/>
            <a:ext cx="2308371" cy="2138680"/>
          </a:xfrm>
          <a:prstGeom prst="rect">
            <a:avLst/>
          </a:prstGeom>
          <a:solidFill>
            <a:srgbClr val="D8D8D8"/>
          </a:solidFill>
          <a:ln>
            <a:noFill/>
          </a:ln>
        </p:spPr>
      </p:sp>
      <p:sp>
        <p:nvSpPr>
          <p:cNvPr id="42" name="Google Shape;42;p44"/>
          <p:cNvSpPr>
            <a:spLocks noGrp="1"/>
          </p:cNvSpPr>
          <p:nvPr>
            <p:ph type="pic" idx="7"/>
          </p:nvPr>
        </p:nvSpPr>
        <p:spPr>
          <a:xfrm>
            <a:off x="9775269" y="2360168"/>
            <a:ext cx="2308371" cy="2138680"/>
          </a:xfrm>
          <a:prstGeom prst="rect">
            <a:avLst/>
          </a:prstGeom>
          <a:solidFill>
            <a:srgbClr val="D8D8D8"/>
          </a:solidFill>
          <a:ln>
            <a:noFill/>
          </a:ln>
        </p:spPr>
      </p:sp>
      <p:sp>
        <p:nvSpPr>
          <p:cNvPr id="43" name="Google Shape;43;p44"/>
          <p:cNvSpPr>
            <a:spLocks noGrp="1"/>
          </p:cNvSpPr>
          <p:nvPr>
            <p:ph type="pic" idx="8"/>
          </p:nvPr>
        </p:nvSpPr>
        <p:spPr>
          <a:xfrm>
            <a:off x="108357" y="2360168"/>
            <a:ext cx="2308371" cy="2138680"/>
          </a:xfrm>
          <a:prstGeom prst="rect">
            <a:avLst/>
          </a:prstGeom>
          <a:solidFill>
            <a:srgbClr val="D8D8D8"/>
          </a:solidFill>
          <a:ln>
            <a:noFill/>
          </a:ln>
        </p:spPr>
      </p:sp>
      <p:sp>
        <p:nvSpPr>
          <p:cNvPr id="44" name="Google Shape;44;p44"/>
          <p:cNvSpPr>
            <a:spLocks noGrp="1"/>
          </p:cNvSpPr>
          <p:nvPr>
            <p:ph type="pic" idx="9"/>
          </p:nvPr>
        </p:nvSpPr>
        <p:spPr>
          <a:xfrm>
            <a:off x="9775269" y="109728"/>
            <a:ext cx="2308371" cy="2138680"/>
          </a:xfrm>
          <a:prstGeom prst="rect">
            <a:avLst/>
          </a:prstGeom>
          <a:solidFill>
            <a:srgbClr val="D8D8D8"/>
          </a:solidFill>
          <a:ln>
            <a:noFill/>
          </a:ln>
        </p:spPr>
      </p:sp>
      <p:sp>
        <p:nvSpPr>
          <p:cNvPr id="45" name="Google Shape;45;p44"/>
          <p:cNvSpPr>
            <a:spLocks noGrp="1"/>
          </p:cNvSpPr>
          <p:nvPr>
            <p:ph type="pic" idx="13"/>
          </p:nvPr>
        </p:nvSpPr>
        <p:spPr>
          <a:xfrm>
            <a:off x="7358544" y="109728"/>
            <a:ext cx="2308371" cy="2138680"/>
          </a:xfrm>
          <a:prstGeom prst="rect">
            <a:avLst/>
          </a:prstGeom>
          <a:solidFill>
            <a:srgbClr val="D8D8D8"/>
          </a:solidFill>
          <a:ln>
            <a:noFill/>
          </a:ln>
        </p:spPr>
      </p:sp>
      <p:sp>
        <p:nvSpPr>
          <p:cNvPr id="46" name="Google Shape;46;p44"/>
          <p:cNvSpPr>
            <a:spLocks noGrp="1"/>
          </p:cNvSpPr>
          <p:nvPr>
            <p:ph type="pic" idx="14"/>
          </p:nvPr>
        </p:nvSpPr>
        <p:spPr>
          <a:xfrm>
            <a:off x="4941816" y="109728"/>
            <a:ext cx="2308371" cy="2138680"/>
          </a:xfrm>
          <a:prstGeom prst="rect">
            <a:avLst/>
          </a:prstGeom>
          <a:solidFill>
            <a:srgbClr val="D8D8D8"/>
          </a:solidFill>
          <a:ln>
            <a:noFill/>
          </a:ln>
        </p:spPr>
      </p:sp>
      <p:sp>
        <p:nvSpPr>
          <p:cNvPr id="47" name="Google Shape;47;p44"/>
          <p:cNvSpPr>
            <a:spLocks noGrp="1"/>
          </p:cNvSpPr>
          <p:nvPr>
            <p:ph type="pic" idx="15"/>
          </p:nvPr>
        </p:nvSpPr>
        <p:spPr>
          <a:xfrm>
            <a:off x="2525085" y="109728"/>
            <a:ext cx="2308371" cy="2138680"/>
          </a:xfrm>
          <a:prstGeom prst="rect">
            <a:avLst/>
          </a:prstGeom>
          <a:solidFill>
            <a:srgbClr val="D8D8D8"/>
          </a:solidFill>
          <a:ln>
            <a:noFill/>
          </a:ln>
        </p:spPr>
      </p:sp>
      <p:sp>
        <p:nvSpPr>
          <p:cNvPr id="48" name="Google Shape;48;p44"/>
          <p:cNvSpPr>
            <a:spLocks noGrp="1"/>
          </p:cNvSpPr>
          <p:nvPr>
            <p:ph type="pic" idx="16"/>
          </p:nvPr>
        </p:nvSpPr>
        <p:spPr>
          <a:xfrm>
            <a:off x="108357" y="109728"/>
            <a:ext cx="2308371" cy="2138680"/>
          </a:xfrm>
          <a:prstGeom prst="rect">
            <a:avLst/>
          </a:prstGeom>
          <a:solidFill>
            <a:srgbClr val="D8D8D8"/>
          </a:solidFill>
          <a:ln>
            <a:noFill/>
          </a:ln>
        </p:spPr>
      </p:sp>
    </p:spTree>
    <p:extLst>
      <p:ext uri="{BB962C8B-B14F-4D97-AF65-F5344CB8AC3E}">
        <p14:creationId xmlns:p14="http://schemas.microsoft.com/office/powerpoint/2010/main" val="34422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1000"/>
                                        <p:tgtEl>
                                          <p:spTgt spid="4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1000"/>
                                        <p:tgtEl>
                                          <p:spTgt spid="4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1000"/>
                                        <p:tgtEl>
                                          <p:spTgt spid="45"/>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p:tgtEl>
                                          <p:spTgt spid="4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25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1000"/>
                                        <p:tgtEl>
                                          <p:spTgt spid="43"/>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75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1000"/>
                                        <p:tgtEl>
                                          <p:spTgt spid="42"/>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00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p:tgtEl>
                                          <p:spTgt spid="41"/>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225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p:tgtEl>
                                          <p:spTgt spid="4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250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1000"/>
                                        <p:tgtEl>
                                          <p:spTgt spid="39"/>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275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1000"/>
                                        <p:tgtEl>
                                          <p:spTgt spid="38"/>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30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1000"/>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318940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3"/>
        <p:cNvGrpSpPr/>
        <p:nvPr/>
      </p:nvGrpSpPr>
      <p:grpSpPr>
        <a:xfrm>
          <a:off x="0" y="0"/>
          <a:ext cx="0" cy="0"/>
          <a:chOff x="0" y="0"/>
          <a:chExt cx="0" cy="0"/>
        </a:xfrm>
      </p:grpSpPr>
      <p:sp>
        <p:nvSpPr>
          <p:cNvPr id="54" name="Google Shape;54;p48"/>
          <p:cNvSpPr/>
          <p:nvPr userDrawn="1"/>
        </p:nvSpPr>
        <p:spPr>
          <a:xfrm>
            <a:off x="0" y="0"/>
            <a:ext cx="12192000" cy="6642538"/>
          </a:xfrm>
          <a:prstGeom prst="rect">
            <a:avLst/>
          </a:prstGeom>
          <a:solidFill>
            <a:srgbClr val="147287"/>
          </a:solidFill>
          <a:ln w="12700" cap="flat" cmpd="sng">
            <a:solidFill>
              <a:srgbClr val="1539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4" name="Google Shape;75;p51">
            <a:extLst>
              <a:ext uri="{FF2B5EF4-FFF2-40B4-BE49-F238E27FC236}">
                <a16:creationId xmlns:a16="http://schemas.microsoft.com/office/drawing/2014/main" id="{B0615162-B6DC-8D48-7BAC-412BEEE4ACA6}"/>
              </a:ext>
            </a:extLst>
          </p:cNvPr>
          <p:cNvSpPr/>
          <p:nvPr userDrawn="1"/>
        </p:nvSpPr>
        <p:spPr>
          <a:xfrm>
            <a:off x="0" y="4585427"/>
            <a:ext cx="12192000" cy="2320601"/>
          </a:xfrm>
          <a:prstGeom prst="rect">
            <a:avLst/>
          </a:prstGeom>
          <a:solidFill>
            <a:srgbClr val="D6C6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imes New Roman"/>
              <a:ea typeface="Times New Roman"/>
              <a:cs typeface="Times New Roman"/>
              <a:sym typeface="Times New Roman"/>
            </a:endParaRPr>
          </a:p>
        </p:txBody>
      </p:sp>
      <p:pic>
        <p:nvPicPr>
          <p:cNvPr id="5" name="Picture 4" descr="A picture containing shape&#10;&#10;Description automatically generated">
            <a:extLst>
              <a:ext uri="{FF2B5EF4-FFF2-40B4-BE49-F238E27FC236}">
                <a16:creationId xmlns:a16="http://schemas.microsoft.com/office/drawing/2014/main" id="{02CCDE1B-1B2C-ED7E-540F-E98420DF402A}"/>
              </a:ext>
            </a:extLst>
          </p:cNvPr>
          <p:cNvPicPr>
            <a:picLocks noChangeAspect="1"/>
          </p:cNvPicPr>
          <p:nvPr userDrawn="1"/>
        </p:nvPicPr>
        <p:blipFill>
          <a:blip r:embed="rId2"/>
          <a:stretch>
            <a:fillRect/>
          </a:stretch>
        </p:blipFill>
        <p:spPr>
          <a:xfrm>
            <a:off x="6388100" y="5664200"/>
            <a:ext cx="5803900" cy="1193800"/>
          </a:xfrm>
          <a:prstGeom prst="rect">
            <a:avLst/>
          </a:prstGeom>
        </p:spPr>
      </p:pic>
    </p:spTree>
    <p:extLst>
      <p:ext uri="{BB962C8B-B14F-4D97-AF65-F5344CB8AC3E}">
        <p14:creationId xmlns:p14="http://schemas.microsoft.com/office/powerpoint/2010/main" val="380602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A5AA-812E-27BD-1617-094B44B77031}"/>
              </a:ext>
            </a:extLst>
          </p:cNvPr>
          <p:cNvSpPr>
            <a:spLocks noGrp="1"/>
          </p:cNvSpPr>
          <p:nvPr>
            <p:ph type="title"/>
          </p:nvPr>
        </p:nvSpPr>
        <p:spPr/>
        <p:txBody>
          <a:bodyPr/>
          <a:lstStyle/>
          <a:p>
            <a:r>
              <a:rPr lang="en-US"/>
              <a:t>Click to edit Master title style</a:t>
            </a:r>
            <a:endParaRPr lang="en-GT"/>
          </a:p>
        </p:txBody>
      </p:sp>
      <p:sp>
        <p:nvSpPr>
          <p:cNvPr id="3" name="Content Placeholder 2">
            <a:extLst>
              <a:ext uri="{FF2B5EF4-FFF2-40B4-BE49-F238E27FC236}">
                <a16:creationId xmlns:a16="http://schemas.microsoft.com/office/drawing/2014/main" id="{E06CFAB1-3E29-6068-937A-67A7A77B4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F5BAFE2C-B538-6427-91CB-0ECA6B89FAB9}"/>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5" name="Footer Placeholder 4">
            <a:extLst>
              <a:ext uri="{FF2B5EF4-FFF2-40B4-BE49-F238E27FC236}">
                <a16:creationId xmlns:a16="http://schemas.microsoft.com/office/drawing/2014/main" id="{4FCF92CD-C76B-FFE8-0FC3-23B9FE98B4BC}"/>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66C32772-0791-2FBE-DD8A-11F12F327F2E}"/>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114839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82BD-3431-9DBF-77D5-9DA4D8EA9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T"/>
          </a:p>
        </p:txBody>
      </p:sp>
      <p:sp>
        <p:nvSpPr>
          <p:cNvPr id="3" name="Text Placeholder 2">
            <a:extLst>
              <a:ext uri="{FF2B5EF4-FFF2-40B4-BE49-F238E27FC236}">
                <a16:creationId xmlns:a16="http://schemas.microsoft.com/office/drawing/2014/main" id="{46ACF14A-1B42-0EDE-F0ED-0E047FCFC7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3245F-6DD0-DBA2-9658-729B1AEA5C17}"/>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5" name="Footer Placeholder 4">
            <a:extLst>
              <a:ext uri="{FF2B5EF4-FFF2-40B4-BE49-F238E27FC236}">
                <a16:creationId xmlns:a16="http://schemas.microsoft.com/office/drawing/2014/main" id="{88A66806-9777-964B-216C-141920957B2A}"/>
              </a:ext>
            </a:extLst>
          </p:cNvPr>
          <p:cNvSpPr>
            <a:spLocks noGrp="1"/>
          </p:cNvSpPr>
          <p:nvPr>
            <p:ph type="ftr" sz="quarter" idx="11"/>
          </p:nvPr>
        </p:nvSpPr>
        <p:spPr/>
        <p:txBody>
          <a:bodyPr/>
          <a:lstStyle/>
          <a:p>
            <a:endParaRPr lang="en-GT"/>
          </a:p>
        </p:txBody>
      </p:sp>
      <p:sp>
        <p:nvSpPr>
          <p:cNvPr id="6" name="Slide Number Placeholder 5">
            <a:extLst>
              <a:ext uri="{FF2B5EF4-FFF2-40B4-BE49-F238E27FC236}">
                <a16:creationId xmlns:a16="http://schemas.microsoft.com/office/drawing/2014/main" id="{57CDCA4D-7EB3-5B8C-9556-CB35BCDB07D2}"/>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13873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6DF8-B8E9-0FF2-2072-1DBD0613A6D4}"/>
              </a:ext>
            </a:extLst>
          </p:cNvPr>
          <p:cNvSpPr>
            <a:spLocks noGrp="1"/>
          </p:cNvSpPr>
          <p:nvPr>
            <p:ph type="title"/>
          </p:nvPr>
        </p:nvSpPr>
        <p:spPr/>
        <p:txBody>
          <a:bodyPr/>
          <a:lstStyle/>
          <a:p>
            <a:r>
              <a:rPr lang="en-US"/>
              <a:t>Click to edit Master title style</a:t>
            </a:r>
            <a:endParaRPr lang="en-GT"/>
          </a:p>
        </p:txBody>
      </p:sp>
      <p:sp>
        <p:nvSpPr>
          <p:cNvPr id="3" name="Content Placeholder 2">
            <a:extLst>
              <a:ext uri="{FF2B5EF4-FFF2-40B4-BE49-F238E27FC236}">
                <a16:creationId xmlns:a16="http://schemas.microsoft.com/office/drawing/2014/main" id="{AEC82777-2524-244A-0CE1-AE3E1B1C00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Content Placeholder 3">
            <a:extLst>
              <a:ext uri="{FF2B5EF4-FFF2-40B4-BE49-F238E27FC236}">
                <a16:creationId xmlns:a16="http://schemas.microsoft.com/office/drawing/2014/main" id="{7E3180D7-7F74-D658-F96A-CBB22FEBD9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5" name="Date Placeholder 4">
            <a:extLst>
              <a:ext uri="{FF2B5EF4-FFF2-40B4-BE49-F238E27FC236}">
                <a16:creationId xmlns:a16="http://schemas.microsoft.com/office/drawing/2014/main" id="{2526A986-79F1-11C6-7270-18486E83D820}"/>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6" name="Footer Placeholder 5">
            <a:extLst>
              <a:ext uri="{FF2B5EF4-FFF2-40B4-BE49-F238E27FC236}">
                <a16:creationId xmlns:a16="http://schemas.microsoft.com/office/drawing/2014/main" id="{7E5D6845-B0A4-D247-799A-60F63DE3E0BC}"/>
              </a:ext>
            </a:extLst>
          </p:cNvPr>
          <p:cNvSpPr>
            <a:spLocks noGrp="1"/>
          </p:cNvSpPr>
          <p:nvPr>
            <p:ph type="ftr" sz="quarter" idx="11"/>
          </p:nvPr>
        </p:nvSpPr>
        <p:spPr/>
        <p:txBody>
          <a:bodyPr/>
          <a:lstStyle/>
          <a:p>
            <a:endParaRPr lang="en-GT"/>
          </a:p>
        </p:txBody>
      </p:sp>
      <p:sp>
        <p:nvSpPr>
          <p:cNvPr id="7" name="Slide Number Placeholder 6">
            <a:extLst>
              <a:ext uri="{FF2B5EF4-FFF2-40B4-BE49-F238E27FC236}">
                <a16:creationId xmlns:a16="http://schemas.microsoft.com/office/drawing/2014/main" id="{4CFA5CA2-6D13-FB91-0442-EE07258C5A75}"/>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175063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0B9F-45BE-D862-E9C4-8973C2F48591}"/>
              </a:ext>
            </a:extLst>
          </p:cNvPr>
          <p:cNvSpPr>
            <a:spLocks noGrp="1"/>
          </p:cNvSpPr>
          <p:nvPr>
            <p:ph type="title"/>
          </p:nvPr>
        </p:nvSpPr>
        <p:spPr>
          <a:xfrm>
            <a:off x="839788" y="365125"/>
            <a:ext cx="10515600" cy="1325563"/>
          </a:xfrm>
        </p:spPr>
        <p:txBody>
          <a:bodyPr/>
          <a:lstStyle/>
          <a:p>
            <a:r>
              <a:rPr lang="en-US"/>
              <a:t>Click to edit Master title style</a:t>
            </a:r>
            <a:endParaRPr lang="en-GT"/>
          </a:p>
        </p:txBody>
      </p:sp>
      <p:sp>
        <p:nvSpPr>
          <p:cNvPr id="3" name="Text Placeholder 2">
            <a:extLst>
              <a:ext uri="{FF2B5EF4-FFF2-40B4-BE49-F238E27FC236}">
                <a16:creationId xmlns:a16="http://schemas.microsoft.com/office/drawing/2014/main" id="{58960E01-F34A-A6A6-B90C-8911E057DE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96CEEB-8538-CC16-762B-BF026E7B5B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5" name="Text Placeholder 4">
            <a:extLst>
              <a:ext uri="{FF2B5EF4-FFF2-40B4-BE49-F238E27FC236}">
                <a16:creationId xmlns:a16="http://schemas.microsoft.com/office/drawing/2014/main" id="{72B83470-E6EC-980A-B51A-91D9BCEC5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4451C-F319-D8DF-8151-19F2CE0A7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7" name="Date Placeholder 6">
            <a:extLst>
              <a:ext uri="{FF2B5EF4-FFF2-40B4-BE49-F238E27FC236}">
                <a16:creationId xmlns:a16="http://schemas.microsoft.com/office/drawing/2014/main" id="{796BF96B-4B93-222B-170C-D7BFC71CE998}"/>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8" name="Footer Placeholder 7">
            <a:extLst>
              <a:ext uri="{FF2B5EF4-FFF2-40B4-BE49-F238E27FC236}">
                <a16:creationId xmlns:a16="http://schemas.microsoft.com/office/drawing/2014/main" id="{CF72C6D6-678A-55D2-424B-B6110AF4AE9C}"/>
              </a:ext>
            </a:extLst>
          </p:cNvPr>
          <p:cNvSpPr>
            <a:spLocks noGrp="1"/>
          </p:cNvSpPr>
          <p:nvPr>
            <p:ph type="ftr" sz="quarter" idx="11"/>
          </p:nvPr>
        </p:nvSpPr>
        <p:spPr/>
        <p:txBody>
          <a:bodyPr/>
          <a:lstStyle/>
          <a:p>
            <a:endParaRPr lang="en-GT"/>
          </a:p>
        </p:txBody>
      </p:sp>
      <p:sp>
        <p:nvSpPr>
          <p:cNvPr id="9" name="Slide Number Placeholder 8">
            <a:extLst>
              <a:ext uri="{FF2B5EF4-FFF2-40B4-BE49-F238E27FC236}">
                <a16:creationId xmlns:a16="http://schemas.microsoft.com/office/drawing/2014/main" id="{8A923641-90F0-994E-691A-FE8A8B801E94}"/>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233686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B0DD-7C96-CF6E-AD89-C9DA03E010B6}"/>
              </a:ext>
            </a:extLst>
          </p:cNvPr>
          <p:cNvSpPr>
            <a:spLocks noGrp="1"/>
          </p:cNvSpPr>
          <p:nvPr>
            <p:ph type="title"/>
          </p:nvPr>
        </p:nvSpPr>
        <p:spPr/>
        <p:txBody>
          <a:bodyPr/>
          <a:lstStyle/>
          <a:p>
            <a:r>
              <a:rPr lang="en-US"/>
              <a:t>Click to edit Master title style</a:t>
            </a:r>
            <a:endParaRPr lang="en-GT"/>
          </a:p>
        </p:txBody>
      </p:sp>
      <p:sp>
        <p:nvSpPr>
          <p:cNvPr id="3" name="Date Placeholder 2">
            <a:extLst>
              <a:ext uri="{FF2B5EF4-FFF2-40B4-BE49-F238E27FC236}">
                <a16:creationId xmlns:a16="http://schemas.microsoft.com/office/drawing/2014/main" id="{66966FEA-FE12-B940-244D-DC79B8E9F42A}"/>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4" name="Footer Placeholder 3">
            <a:extLst>
              <a:ext uri="{FF2B5EF4-FFF2-40B4-BE49-F238E27FC236}">
                <a16:creationId xmlns:a16="http://schemas.microsoft.com/office/drawing/2014/main" id="{73F69188-E228-B046-42B0-4CD24CAE3DEB}"/>
              </a:ext>
            </a:extLst>
          </p:cNvPr>
          <p:cNvSpPr>
            <a:spLocks noGrp="1"/>
          </p:cNvSpPr>
          <p:nvPr>
            <p:ph type="ftr" sz="quarter" idx="11"/>
          </p:nvPr>
        </p:nvSpPr>
        <p:spPr/>
        <p:txBody>
          <a:bodyPr/>
          <a:lstStyle/>
          <a:p>
            <a:endParaRPr lang="en-GT"/>
          </a:p>
        </p:txBody>
      </p:sp>
      <p:sp>
        <p:nvSpPr>
          <p:cNvPr id="5" name="Slide Number Placeholder 4">
            <a:extLst>
              <a:ext uri="{FF2B5EF4-FFF2-40B4-BE49-F238E27FC236}">
                <a16:creationId xmlns:a16="http://schemas.microsoft.com/office/drawing/2014/main" id="{5FEBAE68-B942-C8EC-4DC6-626105A6C0F0}"/>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89291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D06A1-372A-B603-B4C4-D30398FAC87B}"/>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3" name="Footer Placeholder 2">
            <a:extLst>
              <a:ext uri="{FF2B5EF4-FFF2-40B4-BE49-F238E27FC236}">
                <a16:creationId xmlns:a16="http://schemas.microsoft.com/office/drawing/2014/main" id="{91ED56FF-EC41-61CD-ECD1-AD32B4EAB71A}"/>
              </a:ext>
            </a:extLst>
          </p:cNvPr>
          <p:cNvSpPr>
            <a:spLocks noGrp="1"/>
          </p:cNvSpPr>
          <p:nvPr>
            <p:ph type="ftr" sz="quarter" idx="11"/>
          </p:nvPr>
        </p:nvSpPr>
        <p:spPr/>
        <p:txBody>
          <a:bodyPr/>
          <a:lstStyle/>
          <a:p>
            <a:endParaRPr lang="en-GT"/>
          </a:p>
        </p:txBody>
      </p:sp>
      <p:sp>
        <p:nvSpPr>
          <p:cNvPr id="4" name="Slide Number Placeholder 3">
            <a:extLst>
              <a:ext uri="{FF2B5EF4-FFF2-40B4-BE49-F238E27FC236}">
                <a16:creationId xmlns:a16="http://schemas.microsoft.com/office/drawing/2014/main" id="{DA5CE95F-F5FD-52DB-0E53-5BA553967343}"/>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357655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B879-4E4E-8D69-2B30-FB2DB1DD8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T"/>
          </a:p>
        </p:txBody>
      </p:sp>
      <p:sp>
        <p:nvSpPr>
          <p:cNvPr id="3" name="Content Placeholder 2">
            <a:extLst>
              <a:ext uri="{FF2B5EF4-FFF2-40B4-BE49-F238E27FC236}">
                <a16:creationId xmlns:a16="http://schemas.microsoft.com/office/drawing/2014/main" id="{64443B91-FA67-3D46-9073-FA743135C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Text Placeholder 3">
            <a:extLst>
              <a:ext uri="{FF2B5EF4-FFF2-40B4-BE49-F238E27FC236}">
                <a16:creationId xmlns:a16="http://schemas.microsoft.com/office/drawing/2014/main" id="{4C6B8857-18B9-3763-B5E5-125008C37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72EE2-A72D-D3C5-0F48-EB885F7D4858}"/>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6" name="Footer Placeholder 5">
            <a:extLst>
              <a:ext uri="{FF2B5EF4-FFF2-40B4-BE49-F238E27FC236}">
                <a16:creationId xmlns:a16="http://schemas.microsoft.com/office/drawing/2014/main" id="{AB9AF361-88F5-4977-43C5-D06E895005A5}"/>
              </a:ext>
            </a:extLst>
          </p:cNvPr>
          <p:cNvSpPr>
            <a:spLocks noGrp="1"/>
          </p:cNvSpPr>
          <p:nvPr>
            <p:ph type="ftr" sz="quarter" idx="11"/>
          </p:nvPr>
        </p:nvSpPr>
        <p:spPr/>
        <p:txBody>
          <a:bodyPr/>
          <a:lstStyle/>
          <a:p>
            <a:endParaRPr lang="en-GT"/>
          </a:p>
        </p:txBody>
      </p:sp>
      <p:sp>
        <p:nvSpPr>
          <p:cNvPr id="7" name="Slide Number Placeholder 6">
            <a:extLst>
              <a:ext uri="{FF2B5EF4-FFF2-40B4-BE49-F238E27FC236}">
                <a16:creationId xmlns:a16="http://schemas.microsoft.com/office/drawing/2014/main" id="{0B5952C5-4DE8-384B-A4CE-8E29BBB1033A}"/>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404611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2614-F3AB-AE96-38A3-5C1EBDEF0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T"/>
          </a:p>
        </p:txBody>
      </p:sp>
      <p:sp>
        <p:nvSpPr>
          <p:cNvPr id="3" name="Picture Placeholder 2">
            <a:extLst>
              <a:ext uri="{FF2B5EF4-FFF2-40B4-BE49-F238E27FC236}">
                <a16:creationId xmlns:a16="http://schemas.microsoft.com/office/drawing/2014/main" id="{0364BBF0-4FC3-0325-5DC6-0351CD2F0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T"/>
          </a:p>
        </p:txBody>
      </p:sp>
      <p:sp>
        <p:nvSpPr>
          <p:cNvPr id="4" name="Text Placeholder 3">
            <a:extLst>
              <a:ext uri="{FF2B5EF4-FFF2-40B4-BE49-F238E27FC236}">
                <a16:creationId xmlns:a16="http://schemas.microsoft.com/office/drawing/2014/main" id="{E6AD82D7-6F98-40D7-E8F3-9273732AF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7DDB1-E742-4AFF-29A7-2E3955520338}"/>
              </a:ext>
            </a:extLst>
          </p:cNvPr>
          <p:cNvSpPr>
            <a:spLocks noGrp="1"/>
          </p:cNvSpPr>
          <p:nvPr>
            <p:ph type="dt" sz="half" idx="10"/>
          </p:nvPr>
        </p:nvSpPr>
        <p:spPr/>
        <p:txBody>
          <a:bodyPr/>
          <a:lstStyle/>
          <a:p>
            <a:fld id="{0BAEF028-E401-B94B-B0C9-9399EFF87D5F}" type="datetimeFigureOut">
              <a:rPr lang="en-GT" smtClean="0"/>
              <a:t>5/16/24</a:t>
            </a:fld>
            <a:endParaRPr lang="en-GT"/>
          </a:p>
        </p:txBody>
      </p:sp>
      <p:sp>
        <p:nvSpPr>
          <p:cNvPr id="6" name="Footer Placeholder 5">
            <a:extLst>
              <a:ext uri="{FF2B5EF4-FFF2-40B4-BE49-F238E27FC236}">
                <a16:creationId xmlns:a16="http://schemas.microsoft.com/office/drawing/2014/main" id="{C6B9E9BA-6A91-845C-8E05-8D2D4F9CB00C}"/>
              </a:ext>
            </a:extLst>
          </p:cNvPr>
          <p:cNvSpPr>
            <a:spLocks noGrp="1"/>
          </p:cNvSpPr>
          <p:nvPr>
            <p:ph type="ftr" sz="quarter" idx="11"/>
          </p:nvPr>
        </p:nvSpPr>
        <p:spPr/>
        <p:txBody>
          <a:bodyPr/>
          <a:lstStyle/>
          <a:p>
            <a:endParaRPr lang="en-GT"/>
          </a:p>
        </p:txBody>
      </p:sp>
      <p:sp>
        <p:nvSpPr>
          <p:cNvPr id="7" name="Slide Number Placeholder 6">
            <a:extLst>
              <a:ext uri="{FF2B5EF4-FFF2-40B4-BE49-F238E27FC236}">
                <a16:creationId xmlns:a16="http://schemas.microsoft.com/office/drawing/2014/main" id="{9717F88C-F88D-0F05-813A-8DE46C850B28}"/>
              </a:ext>
            </a:extLst>
          </p:cNvPr>
          <p:cNvSpPr>
            <a:spLocks noGrp="1"/>
          </p:cNvSpPr>
          <p:nvPr>
            <p:ph type="sldNum" sz="quarter" idx="12"/>
          </p:nvPr>
        </p:nvSpPr>
        <p:spPr/>
        <p:txBody>
          <a:bodyPr/>
          <a:lstStyle/>
          <a:p>
            <a:fld id="{3C4F57CA-B773-704B-8ED4-9938342304F4}" type="slidenum">
              <a:rPr lang="en-GT" smtClean="0"/>
              <a:t>‹#›</a:t>
            </a:fld>
            <a:endParaRPr lang="en-GT"/>
          </a:p>
        </p:txBody>
      </p:sp>
    </p:spTree>
    <p:extLst>
      <p:ext uri="{BB962C8B-B14F-4D97-AF65-F5344CB8AC3E}">
        <p14:creationId xmlns:p14="http://schemas.microsoft.com/office/powerpoint/2010/main" val="357253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FD864-42F5-895B-9C27-8BB530EE4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T"/>
          </a:p>
        </p:txBody>
      </p:sp>
      <p:sp>
        <p:nvSpPr>
          <p:cNvPr id="3" name="Text Placeholder 2">
            <a:extLst>
              <a:ext uri="{FF2B5EF4-FFF2-40B4-BE49-F238E27FC236}">
                <a16:creationId xmlns:a16="http://schemas.microsoft.com/office/drawing/2014/main" id="{DBD90921-D77F-C517-FC4E-3CD039260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T"/>
          </a:p>
        </p:txBody>
      </p:sp>
      <p:sp>
        <p:nvSpPr>
          <p:cNvPr id="4" name="Date Placeholder 3">
            <a:extLst>
              <a:ext uri="{FF2B5EF4-FFF2-40B4-BE49-F238E27FC236}">
                <a16:creationId xmlns:a16="http://schemas.microsoft.com/office/drawing/2014/main" id="{B32E549D-2577-C516-0318-DC8042879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AEF028-E401-B94B-B0C9-9399EFF87D5F}" type="datetimeFigureOut">
              <a:rPr lang="en-GT" smtClean="0"/>
              <a:t>5/16/24</a:t>
            </a:fld>
            <a:endParaRPr lang="en-GT"/>
          </a:p>
        </p:txBody>
      </p:sp>
      <p:sp>
        <p:nvSpPr>
          <p:cNvPr id="5" name="Footer Placeholder 4">
            <a:extLst>
              <a:ext uri="{FF2B5EF4-FFF2-40B4-BE49-F238E27FC236}">
                <a16:creationId xmlns:a16="http://schemas.microsoft.com/office/drawing/2014/main" id="{ACE57045-1762-E679-A328-1DCD3367E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T"/>
          </a:p>
        </p:txBody>
      </p:sp>
      <p:sp>
        <p:nvSpPr>
          <p:cNvPr id="6" name="Slide Number Placeholder 5">
            <a:extLst>
              <a:ext uri="{FF2B5EF4-FFF2-40B4-BE49-F238E27FC236}">
                <a16:creationId xmlns:a16="http://schemas.microsoft.com/office/drawing/2014/main" id="{18A356F3-A82C-4B1D-0B7F-CEEDD50B2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4F57CA-B773-704B-8ED4-9938342304F4}" type="slidenum">
              <a:rPr lang="en-GT" smtClean="0"/>
              <a:t>‹#›</a:t>
            </a:fld>
            <a:endParaRPr lang="en-GT"/>
          </a:p>
        </p:txBody>
      </p:sp>
    </p:spTree>
    <p:extLst>
      <p:ext uri="{BB962C8B-B14F-4D97-AF65-F5344CB8AC3E}">
        <p14:creationId xmlns:p14="http://schemas.microsoft.com/office/powerpoint/2010/main" val="229788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10.png"/><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ustomXml" Target="../ink/ink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david.branigan@treatmentactiongroup.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jpg"/><Relationship Id="rId12" Type="http://schemas.openxmlformats.org/officeDocument/2006/relationships/image" Target="../media/image52.jpeg"/><Relationship Id="rId2" Type="http://schemas.openxmlformats.org/officeDocument/2006/relationships/notesSlide" Target="../notesSlides/notesSlide19.xml"/><Relationship Id="rId16" Type="http://schemas.openxmlformats.org/officeDocument/2006/relationships/image" Target="../media/image56.emf"/><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g"/><Relationship Id="rId15" Type="http://schemas.openxmlformats.org/officeDocument/2006/relationships/image" Target="../media/image55.jpg"/><Relationship Id="rId10" Type="http://schemas.openxmlformats.org/officeDocument/2006/relationships/image" Target="../media/image50.png"/><Relationship Id="rId4" Type="http://schemas.openxmlformats.org/officeDocument/2006/relationships/image" Target="../media/image44.jpg"/><Relationship Id="rId9" Type="http://schemas.openxmlformats.org/officeDocument/2006/relationships/image" Target="../media/image49.jpg"/><Relationship Id="rId1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https://mma.prnewswire.com/media/2007241/Co_Dx_Platform_Image_Dec_2022.jpg?w=2700" TargetMode="External"/><Relationship Id="rId13" Type="http://schemas.openxmlformats.org/officeDocument/2006/relationships/image" Target="../media/image67.jpeg"/><Relationship Id="rId18" Type="http://schemas.openxmlformats.org/officeDocument/2006/relationships/image" Target="https://encrypted-tbn0.gstatic.com/images?q=tbn:ANd9GcQNDc_HstEEhmycTscg5cSRuFlqKnF4Vy3VjJ9nRIG4&amp;s" TargetMode="External"/><Relationship Id="rId3" Type="http://schemas.openxmlformats.org/officeDocument/2006/relationships/image" Target="../media/image42.png"/><Relationship Id="rId7" Type="http://schemas.openxmlformats.org/officeDocument/2006/relationships/image" Target="../media/image64.jpeg"/><Relationship Id="rId12" Type="http://schemas.openxmlformats.org/officeDocument/2006/relationships/image" Target="https://www.nuclein.com/wp-content/uploads/2023/07/machine2.png" TargetMode="External"/><Relationship Id="rId17" Type="http://schemas.openxmlformats.org/officeDocument/2006/relationships/image" Target="../media/image69.png"/><Relationship Id="rId2" Type="http://schemas.openxmlformats.org/officeDocument/2006/relationships/notesSlide" Target="../notesSlides/notesSlide28.xml"/><Relationship Id="rId16" Type="http://schemas.openxmlformats.org/officeDocument/2006/relationships/image" Target="https://www.molbiodiagnostics.com/images/molbio-logo.jpg" TargetMode="External"/><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5" Type="http://schemas.openxmlformats.org/officeDocument/2006/relationships/image" Target="../media/image68.jpeg"/><Relationship Id="rId10" Type="http://schemas.openxmlformats.org/officeDocument/2006/relationships/image" Target="https://mma.prnewswire.com/media/1856437/Co_Diagnostics_New_Logo_v1.jpg?p=facebook" TargetMode="External"/><Relationship Id="rId4" Type="http://schemas.openxmlformats.org/officeDocument/2006/relationships/image" Target="../media/image41.png"/><Relationship Id="rId9" Type="http://schemas.openxmlformats.org/officeDocument/2006/relationships/image" Target="../media/image65.jpeg"/><Relationship Id="rId14" Type="http://schemas.openxmlformats.org/officeDocument/2006/relationships/image" Target="https://amsp.africa/all_media/2020/07/duo.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treatmentactiongroup.org/publication/getting-better-faster-delivering-on-the-promise-of-new-tb-treatments-a-report-from-the-1-4-6x24-campaig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30.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C92C19-4D69-76F5-B0FB-D5DF70CBCBB0}"/>
              </a:ext>
            </a:extLst>
          </p:cNvPr>
          <p:cNvSpPr/>
          <p:nvPr/>
        </p:nvSpPr>
        <p:spPr>
          <a:xfrm>
            <a:off x="0" y="0"/>
            <a:ext cx="12192000" cy="6858000"/>
          </a:xfrm>
          <a:prstGeom prst="rect">
            <a:avLst/>
          </a:prstGeom>
          <a:solidFill>
            <a:srgbClr val="1F9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pic>
        <p:nvPicPr>
          <p:cNvPr id="8" name="Picture 7" descr="A close-up of a hourglass with pills&#10;&#10;Description automatically generated">
            <a:extLst>
              <a:ext uri="{FF2B5EF4-FFF2-40B4-BE49-F238E27FC236}">
                <a16:creationId xmlns:a16="http://schemas.microsoft.com/office/drawing/2014/main" id="{C26F4DAF-31E1-64CC-5346-A2870174E718}"/>
              </a:ext>
            </a:extLst>
          </p:cNvPr>
          <p:cNvPicPr>
            <a:picLocks noChangeAspect="1"/>
          </p:cNvPicPr>
          <p:nvPr/>
        </p:nvPicPr>
        <p:blipFill rotWithShape="1">
          <a:blip r:embed="rId3"/>
          <a:srcRect l="9020" t="21512" r="4885" b="9249"/>
          <a:stretch/>
        </p:blipFill>
        <p:spPr>
          <a:xfrm rot="20760489">
            <a:off x="-210239" y="738328"/>
            <a:ext cx="5617535" cy="6386194"/>
          </a:xfrm>
          <a:prstGeom prst="rect">
            <a:avLst/>
          </a:prstGeom>
        </p:spPr>
      </p:pic>
      <p:sp>
        <p:nvSpPr>
          <p:cNvPr id="3" name="Subtitle 2">
            <a:extLst>
              <a:ext uri="{FF2B5EF4-FFF2-40B4-BE49-F238E27FC236}">
                <a16:creationId xmlns:a16="http://schemas.microsoft.com/office/drawing/2014/main" id="{655E3CD0-1F3A-C326-F29B-0971252BC512}"/>
              </a:ext>
            </a:extLst>
          </p:cNvPr>
          <p:cNvSpPr>
            <a:spLocks noGrp="1"/>
          </p:cNvSpPr>
          <p:nvPr>
            <p:ph type="subTitle" idx="1"/>
          </p:nvPr>
        </p:nvSpPr>
        <p:spPr>
          <a:xfrm>
            <a:off x="6096000" y="4147930"/>
            <a:ext cx="5646528" cy="2422946"/>
          </a:xfrm>
        </p:spPr>
        <p:txBody>
          <a:bodyPr>
            <a:normAutofit/>
          </a:bodyPr>
          <a:lstStyle/>
          <a:p>
            <a:pPr algn="r">
              <a:lnSpc>
                <a:spcPct val="100000"/>
              </a:lnSpc>
            </a:pPr>
            <a:r>
              <a:rPr lang="ru-RU" sz="1800" b="1" dirty="0">
                <a:solidFill>
                  <a:schemeClr val="bg1"/>
                </a:solidFill>
                <a:latin typeface="Lato" panose="020F0502020204030203" pitchFamily="34" charset="77"/>
              </a:rPr>
              <a:t>Встреча </a:t>
            </a:r>
            <a:r>
              <a:rPr lang="en-US" sz="1800" b="1" dirty="0">
                <a:solidFill>
                  <a:schemeClr val="bg1"/>
                </a:solidFill>
                <a:latin typeface="Lato" panose="020F0502020204030203" pitchFamily="34" charset="77"/>
              </a:rPr>
              <a:t>ECAT/TBEC</a:t>
            </a:r>
          </a:p>
          <a:p>
            <a:pPr algn="r"/>
            <a:r>
              <a:rPr lang="ru-RU" sz="1800" b="1" dirty="0">
                <a:solidFill>
                  <a:schemeClr val="bg1"/>
                </a:solidFill>
                <a:latin typeface="Lato" panose="020F0502020204030203" pitchFamily="34" charset="77"/>
              </a:rPr>
              <a:t>Стамбул, 22-24 мая 2024 г</a:t>
            </a:r>
            <a:endParaRPr lang="en-US" sz="1800" b="1" dirty="0">
              <a:solidFill>
                <a:schemeClr val="bg1"/>
              </a:solidFill>
              <a:latin typeface="Lato" panose="020F0502020204030203" pitchFamily="34" charset="77"/>
            </a:endParaRPr>
          </a:p>
          <a:p>
            <a:pPr algn="r"/>
            <a:endParaRPr lang="en-US" sz="1800" b="1" dirty="0">
              <a:solidFill>
                <a:schemeClr val="bg1"/>
              </a:solidFill>
              <a:latin typeface="Lato" panose="020F0502020204030203" pitchFamily="34" charset="77"/>
            </a:endParaRPr>
          </a:p>
          <a:p>
            <a:pPr algn="r"/>
            <a:r>
              <a:rPr lang="ru-RU" sz="1800" dirty="0">
                <a:solidFill>
                  <a:schemeClr val="bg1"/>
                </a:solidFill>
                <a:latin typeface="Lato" panose="020F0502020204030203" pitchFamily="34" charset="77"/>
              </a:rPr>
              <a:t>Эрин </a:t>
            </a:r>
            <a:r>
              <a:rPr lang="ru-RU" sz="1800" dirty="0" err="1">
                <a:solidFill>
                  <a:schemeClr val="bg1"/>
                </a:solidFill>
                <a:latin typeface="Lato" panose="020F0502020204030203" pitchFamily="34" charset="77"/>
              </a:rPr>
              <a:t>Макконнелл</a:t>
            </a:r>
            <a:r>
              <a:rPr lang="ru-RU" sz="1800" dirty="0">
                <a:solidFill>
                  <a:schemeClr val="bg1"/>
                </a:solidFill>
                <a:latin typeface="Lato" panose="020F0502020204030203" pitchFamily="34" charset="77"/>
              </a:rPr>
              <a:t> (</a:t>
            </a:r>
            <a:r>
              <a:rPr lang="en-US" sz="1800" dirty="0">
                <a:solidFill>
                  <a:schemeClr val="bg1"/>
                </a:solidFill>
                <a:latin typeface="Lato" panose="020F0502020204030203" pitchFamily="34" charset="77"/>
              </a:rPr>
              <a:t>Erin McConnell), MPH</a:t>
            </a:r>
          </a:p>
          <a:p>
            <a:pPr algn="r"/>
            <a:r>
              <a:rPr lang="en-US" sz="1800" dirty="0">
                <a:solidFill>
                  <a:schemeClr val="bg1"/>
                </a:solidFill>
                <a:latin typeface="Lato" panose="020F0502020204030203" pitchFamily="34" charset="77"/>
              </a:rPr>
              <a:t>Treatment Action Group</a:t>
            </a:r>
          </a:p>
        </p:txBody>
      </p:sp>
      <p:sp>
        <p:nvSpPr>
          <p:cNvPr id="5" name="TextBox 4">
            <a:extLst>
              <a:ext uri="{FF2B5EF4-FFF2-40B4-BE49-F238E27FC236}">
                <a16:creationId xmlns:a16="http://schemas.microsoft.com/office/drawing/2014/main" id="{5A9B510D-CAB7-C426-49EF-0DEE4C349162}"/>
              </a:ext>
            </a:extLst>
          </p:cNvPr>
          <p:cNvSpPr txBox="1"/>
          <p:nvPr/>
        </p:nvSpPr>
        <p:spPr>
          <a:xfrm>
            <a:off x="6096000" y="2798316"/>
            <a:ext cx="5799826" cy="461665"/>
          </a:xfrm>
          <a:prstGeom prst="rect">
            <a:avLst/>
          </a:prstGeom>
          <a:noFill/>
        </p:spPr>
        <p:txBody>
          <a:bodyPr wrap="square" rtlCol="0">
            <a:spAutoFit/>
          </a:bodyPr>
          <a:lstStyle/>
          <a:p>
            <a:pPr algn="r"/>
            <a:r>
              <a:rPr lang="ru-RU" sz="2400" b="1" dirty="0">
                <a:solidFill>
                  <a:schemeClr val="bg1"/>
                </a:solidFill>
                <a:latin typeface="Lato Black" panose="020F0502020204030203" pitchFamily="34" charset="77"/>
              </a:rPr>
              <a:t>От обещаний к действиям</a:t>
            </a:r>
            <a:endParaRPr lang="en-GT" sz="2400" b="1">
              <a:solidFill>
                <a:schemeClr val="bg1"/>
              </a:solidFill>
              <a:latin typeface="Lato Black" panose="020F0502020204030203" pitchFamily="34" charset="77"/>
            </a:endParaRPr>
          </a:p>
        </p:txBody>
      </p:sp>
      <p:pic>
        <p:nvPicPr>
          <p:cNvPr id="9" name="Рисунок 8">
            <a:extLst>
              <a:ext uri="{FF2B5EF4-FFF2-40B4-BE49-F238E27FC236}">
                <a16:creationId xmlns:a16="http://schemas.microsoft.com/office/drawing/2014/main" id="{1D3E440F-6357-B167-607B-A9FE656BA537}"/>
              </a:ext>
            </a:extLst>
          </p:cNvPr>
          <p:cNvPicPr>
            <a:picLocks noChangeAspect="1"/>
          </p:cNvPicPr>
          <p:nvPr/>
        </p:nvPicPr>
        <p:blipFill>
          <a:blip r:embed="rId4"/>
          <a:stretch>
            <a:fillRect/>
          </a:stretch>
        </p:blipFill>
        <p:spPr>
          <a:xfrm>
            <a:off x="4775271" y="153953"/>
            <a:ext cx="6987600" cy="2451600"/>
          </a:xfrm>
          <a:prstGeom prst="rect">
            <a:avLst/>
          </a:prstGeom>
        </p:spPr>
      </p:pic>
      <p:sp>
        <p:nvSpPr>
          <p:cNvPr id="2" name="TextBox 1">
            <a:extLst>
              <a:ext uri="{FF2B5EF4-FFF2-40B4-BE49-F238E27FC236}">
                <a16:creationId xmlns:a16="http://schemas.microsoft.com/office/drawing/2014/main" id="{406591AC-3C36-04AE-CE47-BC859AD9DDD9}"/>
              </a:ext>
            </a:extLst>
          </p:cNvPr>
          <p:cNvSpPr txBox="1"/>
          <p:nvPr/>
        </p:nvSpPr>
        <p:spPr>
          <a:xfrm>
            <a:off x="8639711" y="1624424"/>
            <a:ext cx="3336026" cy="1077218"/>
          </a:xfrm>
          <a:prstGeom prst="rect">
            <a:avLst/>
          </a:prstGeom>
          <a:noFill/>
        </p:spPr>
        <p:txBody>
          <a:bodyPr wrap="square" rtlCol="0">
            <a:spAutoFit/>
          </a:bodyPr>
          <a:lstStyle/>
          <a:p>
            <a:r>
              <a:rPr lang="ru-RU" sz="1600" b="1" dirty="0">
                <a:latin typeface="Lato Black" panose="020F0502020204030203" pitchFamily="34" charset="77"/>
              </a:rPr>
              <a:t>Кампания по объединению энергии, политической воли и финансирования для ликвидации туберкулеза</a:t>
            </a:r>
            <a:endParaRPr lang="en-GT" sz="1600" b="1">
              <a:latin typeface="Lato Black" panose="020F0502020204030203" pitchFamily="34" charset="77"/>
            </a:endParaRPr>
          </a:p>
        </p:txBody>
      </p:sp>
    </p:spTree>
    <p:extLst>
      <p:ext uri="{BB962C8B-B14F-4D97-AF65-F5344CB8AC3E}">
        <p14:creationId xmlns:p14="http://schemas.microsoft.com/office/powerpoint/2010/main" val="391912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rminator 12">
            <a:extLst>
              <a:ext uri="{FF2B5EF4-FFF2-40B4-BE49-F238E27FC236}">
                <a16:creationId xmlns:a16="http://schemas.microsoft.com/office/drawing/2014/main" id="{B15DEBE8-297F-D248-20F2-3B9E9A5D5E9C}"/>
              </a:ext>
            </a:extLst>
          </p:cNvPr>
          <p:cNvSpPr/>
          <p:nvPr/>
        </p:nvSpPr>
        <p:spPr>
          <a:xfrm>
            <a:off x="-668868" y="301910"/>
            <a:ext cx="3412068" cy="1066089"/>
          </a:xfrm>
          <a:prstGeom prst="flowChartTerminator">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EA7C30"/>
              </a:highlight>
            </a:endParaRPr>
          </a:p>
        </p:txBody>
      </p:sp>
      <p:sp>
        <p:nvSpPr>
          <p:cNvPr id="7" name="Content Placeholder 2">
            <a:extLst>
              <a:ext uri="{FF2B5EF4-FFF2-40B4-BE49-F238E27FC236}">
                <a16:creationId xmlns:a16="http://schemas.microsoft.com/office/drawing/2014/main" id="{5F137AAD-84A7-0EA9-7769-6212E7300A84}"/>
              </a:ext>
            </a:extLst>
          </p:cNvPr>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effectLst/>
              <a:highlight>
                <a:srgbClr val="FFFFFF"/>
              </a:highlight>
              <a:latin typeface="Lato" panose="020F0502020204030203" pitchFamily="34" charset="77"/>
            </a:endParaRPr>
          </a:p>
          <a:p>
            <a:endParaRPr lang="en-US" sz="1600" dirty="0">
              <a:effectLst/>
              <a:highlight>
                <a:srgbClr val="FFFFFF"/>
              </a:highlight>
            </a:endParaRPr>
          </a:p>
          <a:p>
            <a:endParaRPr lang="en-US" sz="1600" dirty="0">
              <a:highlight>
                <a:srgbClr val="FFFFFF"/>
              </a:highlight>
            </a:endParaRPr>
          </a:p>
          <a:p>
            <a:endParaRPr lang="en-GT" sz="2400">
              <a:latin typeface="Lato" panose="020F0502020204030203" pitchFamily="34" charset="77"/>
            </a:endParaRPr>
          </a:p>
        </p:txBody>
      </p:sp>
      <p:sp>
        <p:nvSpPr>
          <p:cNvPr id="6" name="Content Placeholder 2">
            <a:extLst>
              <a:ext uri="{FF2B5EF4-FFF2-40B4-BE49-F238E27FC236}">
                <a16:creationId xmlns:a16="http://schemas.microsoft.com/office/drawing/2014/main" id="{A94E96DB-F39C-6FD9-3DA1-3E4C8016D908}"/>
              </a:ext>
            </a:extLst>
          </p:cNvPr>
          <p:cNvSpPr txBox="1">
            <a:spLocks/>
          </p:cNvSpPr>
          <p:nvPr/>
        </p:nvSpPr>
        <p:spPr>
          <a:xfrm>
            <a:off x="1143000" y="21304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effectLst/>
              <a:highlight>
                <a:srgbClr val="FFFFFF"/>
              </a:highlight>
              <a:latin typeface="Lato" panose="020F0502020204030203" pitchFamily="34" charset="77"/>
            </a:endParaRPr>
          </a:p>
          <a:p>
            <a:endParaRPr lang="en-US" sz="1600" dirty="0">
              <a:effectLst/>
              <a:highlight>
                <a:srgbClr val="FFFFFF"/>
              </a:highlight>
            </a:endParaRPr>
          </a:p>
          <a:p>
            <a:endParaRPr lang="en-US" sz="1600" dirty="0">
              <a:highlight>
                <a:srgbClr val="FFFFFF"/>
              </a:highlight>
            </a:endParaRPr>
          </a:p>
          <a:p>
            <a:endParaRPr lang="en-GT" sz="2400">
              <a:latin typeface="Lato" panose="020F0502020204030203" pitchFamily="34" charset="77"/>
            </a:endParaRPr>
          </a:p>
        </p:txBody>
      </p:sp>
      <p:sp>
        <p:nvSpPr>
          <p:cNvPr id="10" name="Title 1">
            <a:extLst>
              <a:ext uri="{FF2B5EF4-FFF2-40B4-BE49-F238E27FC236}">
                <a16:creationId xmlns:a16="http://schemas.microsoft.com/office/drawing/2014/main" id="{DF572E1B-B3A0-208F-5017-83E9966BC219}"/>
              </a:ext>
            </a:extLst>
          </p:cNvPr>
          <p:cNvSpPr txBox="1">
            <a:spLocks/>
          </p:cNvSpPr>
          <p:nvPr/>
        </p:nvSpPr>
        <p:spPr>
          <a:xfrm>
            <a:off x="984739" y="42437"/>
            <a:ext cx="9300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3000" b="1" dirty="0">
                <a:solidFill>
                  <a:srgbClr val="6D2D9E"/>
                </a:solidFill>
                <a:highlight>
                  <a:srgbClr val="FFFFFF"/>
                </a:highlight>
                <a:latin typeface="Lato" panose="020F0502020204030203" pitchFamily="34" charset="77"/>
              </a:rPr>
              <a:t>«</a:t>
            </a:r>
            <a:r>
              <a:rPr lang="en-US" sz="3000" b="1" dirty="0">
                <a:solidFill>
                  <a:srgbClr val="6D2D9E"/>
                </a:solidFill>
                <a:effectLst/>
                <a:highlight>
                  <a:srgbClr val="FFFFFF"/>
                </a:highlight>
                <a:latin typeface="Lato" panose="020F0502020204030203" pitchFamily="34" charset="77"/>
              </a:rPr>
              <a:t>4</a:t>
            </a:r>
            <a:r>
              <a:rPr lang="ru-RU" sz="3000" b="1" dirty="0">
                <a:solidFill>
                  <a:srgbClr val="6D2D9E"/>
                </a:solidFill>
                <a:effectLst/>
                <a:highlight>
                  <a:srgbClr val="FFFFFF"/>
                </a:highlight>
                <a:latin typeface="Lato" panose="020F0502020204030203" pitchFamily="34" charset="77"/>
              </a:rPr>
              <a:t>»</a:t>
            </a:r>
            <a:r>
              <a:rPr lang="en-US" sz="3000" b="1" dirty="0">
                <a:solidFill>
                  <a:srgbClr val="6D2D9E"/>
                </a:solidFill>
                <a:effectLst/>
                <a:highlight>
                  <a:srgbClr val="FFFFFF"/>
                </a:highlight>
                <a:latin typeface="Lato" panose="020F0502020204030203" pitchFamily="34" charset="77"/>
              </a:rPr>
              <a:t>: </a:t>
            </a:r>
            <a:r>
              <a:rPr lang="ru-RU" sz="3000" b="1" dirty="0">
                <a:solidFill>
                  <a:srgbClr val="6D2D9E"/>
                </a:solidFill>
                <a:effectLst/>
                <a:highlight>
                  <a:srgbClr val="FFFFFF"/>
                </a:highlight>
                <a:latin typeface="Lato" panose="020F0502020204030203" pitchFamily="34" charset="77"/>
              </a:rPr>
              <a:t>Лечение лекарственно-</a:t>
            </a:r>
            <a:br>
              <a:rPr lang="ru-RU" sz="3000" b="1" dirty="0">
                <a:solidFill>
                  <a:srgbClr val="6D2D9E"/>
                </a:solidFill>
                <a:effectLst/>
                <a:highlight>
                  <a:srgbClr val="FFFFFF"/>
                </a:highlight>
                <a:latin typeface="Lato" panose="020F0502020204030203" pitchFamily="34" charset="77"/>
              </a:rPr>
            </a:br>
            <a:r>
              <a:rPr lang="ru-RU" sz="3000" b="1" dirty="0">
                <a:solidFill>
                  <a:srgbClr val="6D2D9E"/>
                </a:solidFill>
                <a:effectLst/>
                <a:highlight>
                  <a:srgbClr val="FFFFFF"/>
                </a:highlight>
                <a:latin typeface="Lato" panose="020F0502020204030203" pitchFamily="34" charset="77"/>
              </a:rPr>
              <a:t>чувствительного туберкулеза </a:t>
            </a:r>
            <a:endParaRPr lang="en-US" sz="3000" dirty="0">
              <a:highlight>
                <a:srgbClr val="FFFFFF"/>
              </a:highlight>
            </a:endParaRPr>
          </a:p>
        </p:txBody>
      </p:sp>
      <p:pic>
        <p:nvPicPr>
          <p:cNvPr id="11" name="Picture 10">
            <a:extLst>
              <a:ext uri="{FF2B5EF4-FFF2-40B4-BE49-F238E27FC236}">
                <a16:creationId xmlns:a16="http://schemas.microsoft.com/office/drawing/2014/main" id="{EC4DC6FA-DEED-D8B2-2A20-380A6FAE53ED}"/>
              </a:ext>
            </a:extLst>
          </p:cNvPr>
          <p:cNvPicPr>
            <a:picLocks noChangeAspect="1"/>
          </p:cNvPicPr>
          <p:nvPr/>
        </p:nvPicPr>
        <p:blipFill>
          <a:blip r:embed="rId3"/>
          <a:stretch>
            <a:fillRect/>
          </a:stretch>
        </p:blipFill>
        <p:spPr>
          <a:xfrm>
            <a:off x="10431338" y="239489"/>
            <a:ext cx="1260000" cy="1272838"/>
          </a:xfrm>
          <a:prstGeom prst="rect">
            <a:avLst/>
          </a:prstGeom>
        </p:spPr>
      </p:pic>
      <p:sp>
        <p:nvSpPr>
          <p:cNvPr id="12" name="TextBox 11">
            <a:extLst>
              <a:ext uri="{FF2B5EF4-FFF2-40B4-BE49-F238E27FC236}">
                <a16:creationId xmlns:a16="http://schemas.microsoft.com/office/drawing/2014/main" id="{47F37C66-0B8F-5E0B-9A79-C97356759674}"/>
              </a:ext>
            </a:extLst>
          </p:cNvPr>
          <p:cNvSpPr txBox="1"/>
          <p:nvPr/>
        </p:nvSpPr>
        <p:spPr>
          <a:xfrm>
            <a:off x="119270" y="363801"/>
            <a:ext cx="2606511" cy="830997"/>
          </a:xfrm>
          <a:prstGeom prst="rect">
            <a:avLst/>
          </a:prstGeom>
          <a:noFill/>
        </p:spPr>
        <p:txBody>
          <a:bodyPr wrap="square" rtlCol="0">
            <a:spAutoFit/>
          </a:bodyPr>
          <a:lstStyle/>
          <a:p>
            <a:r>
              <a:rPr lang="ru-RU" sz="1600" b="1" dirty="0">
                <a:solidFill>
                  <a:schemeClr val="bg1"/>
                </a:solidFill>
                <a:latin typeface="Lato" panose="020F0502020204030203" pitchFamily="34" charset="77"/>
              </a:rPr>
              <a:t>4</a:t>
            </a:r>
            <a:r>
              <a:rPr lang="en-GT" sz="1600" b="1">
                <a:solidFill>
                  <a:schemeClr val="bg1"/>
                </a:solidFill>
                <a:latin typeface="Lato" panose="020F0502020204030203" pitchFamily="34" charset="77"/>
              </a:rPr>
              <a:t>HRZE (</a:t>
            </a:r>
            <a:r>
              <a:rPr lang="ru-RU" sz="1600" b="1" dirty="0">
                <a:solidFill>
                  <a:schemeClr val="bg1"/>
                </a:solidFill>
                <a:latin typeface="Lato" panose="020F0502020204030203" pitchFamily="34" charset="77"/>
              </a:rPr>
              <a:t>для детей с нетяжелой формой заболевания)</a:t>
            </a:r>
            <a:endParaRPr lang="en-GT" sz="1600">
              <a:solidFill>
                <a:schemeClr val="bg1"/>
              </a:solidFill>
              <a:latin typeface="Lato" panose="020F0502020204030203" pitchFamily="34" charset="77"/>
            </a:endParaRPr>
          </a:p>
        </p:txBody>
      </p:sp>
      <p:sp>
        <p:nvSpPr>
          <p:cNvPr id="16" name="Rectangle 15">
            <a:extLst>
              <a:ext uri="{FF2B5EF4-FFF2-40B4-BE49-F238E27FC236}">
                <a16:creationId xmlns:a16="http://schemas.microsoft.com/office/drawing/2014/main" id="{0BBB0918-F58C-60FD-3629-BB342F1905B7}"/>
              </a:ext>
            </a:extLst>
          </p:cNvPr>
          <p:cNvSpPr/>
          <p:nvPr/>
        </p:nvSpPr>
        <p:spPr>
          <a:xfrm>
            <a:off x="2725780" y="1460518"/>
            <a:ext cx="1643020" cy="431836"/>
          </a:xfrm>
          <a:prstGeom prst="rect">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Прогресс</a:t>
            </a:r>
            <a:endParaRPr lang="en-GT" sz="2400" dirty="0"/>
          </a:p>
        </p:txBody>
      </p:sp>
      <p:sp>
        <p:nvSpPr>
          <p:cNvPr id="17" name="Content Placeholder 2">
            <a:extLst>
              <a:ext uri="{FF2B5EF4-FFF2-40B4-BE49-F238E27FC236}">
                <a16:creationId xmlns:a16="http://schemas.microsoft.com/office/drawing/2014/main" id="{EA5D798A-E3B7-FD66-C710-9D35CE987C72}"/>
              </a:ext>
            </a:extLst>
          </p:cNvPr>
          <p:cNvSpPr txBox="1">
            <a:spLocks/>
          </p:cNvSpPr>
          <p:nvPr/>
        </p:nvSpPr>
        <p:spPr>
          <a:xfrm>
            <a:off x="936058" y="1983704"/>
            <a:ext cx="5105400" cy="306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ru-RU" sz="1800" dirty="0">
                <a:latin typeface="Lato" panose="020F0502020204030203" pitchFamily="34" charset="77"/>
              </a:rPr>
              <a:t>Уже существуют комбинированные препараты с фиксированной дозировкой и гарантированным качеством</a:t>
            </a:r>
          </a:p>
          <a:p>
            <a:pPr marL="0" indent="0">
              <a:lnSpc>
                <a:spcPct val="100000"/>
              </a:lnSpc>
              <a:spcAft>
                <a:spcPts val="1000"/>
              </a:spcAft>
              <a:buNone/>
            </a:pPr>
            <a:r>
              <a:rPr lang="ru-RU" sz="1800" dirty="0">
                <a:latin typeface="Lato" panose="020F0502020204030203" pitchFamily="34" charset="77"/>
              </a:rPr>
              <a:t>Схема 4</a:t>
            </a:r>
            <a:r>
              <a:rPr lang="en-GT" sz="1800">
                <a:latin typeface="Lato" panose="020F0502020204030203" pitchFamily="34" charset="77"/>
              </a:rPr>
              <a:t>HRZE </a:t>
            </a:r>
            <a:r>
              <a:rPr lang="ru-RU" sz="1800" dirty="0">
                <a:latin typeface="Lato" panose="020F0502020204030203" pitchFamily="34" charset="77"/>
              </a:rPr>
              <a:t>была включена в число основных программ Глобального фонда</a:t>
            </a:r>
          </a:p>
          <a:p>
            <a:pPr marL="0" indent="0">
              <a:lnSpc>
                <a:spcPct val="100000"/>
              </a:lnSpc>
              <a:spcAft>
                <a:spcPts val="1000"/>
              </a:spcAft>
              <a:buNone/>
            </a:pPr>
            <a:r>
              <a:rPr lang="ru-RU" sz="1800" dirty="0">
                <a:latin typeface="Lato" panose="020F0502020204030203" pitchFamily="34" charset="77"/>
              </a:rPr>
              <a:t>По меньшей мере 25 стран планируют расширить применение 4</a:t>
            </a:r>
            <a:r>
              <a:rPr lang="en-GT" sz="1800">
                <a:latin typeface="Lato" panose="020F0502020204030203" pitchFamily="34" charset="77"/>
              </a:rPr>
              <a:t>HRZE </a:t>
            </a:r>
            <a:r>
              <a:rPr lang="ru-RU" sz="1800" dirty="0">
                <a:latin typeface="Lato" panose="020F0502020204030203" pitchFamily="34" charset="77"/>
              </a:rPr>
              <a:t>среди детей*</a:t>
            </a:r>
            <a:endParaRPr lang="en-GT" sz="1800" dirty="0">
              <a:latin typeface="Lato" panose="020F0502020204030203" pitchFamily="34" charset="77"/>
            </a:endParaRPr>
          </a:p>
        </p:txBody>
      </p:sp>
      <p:sp>
        <p:nvSpPr>
          <p:cNvPr id="18" name="Content Placeholder 2">
            <a:extLst>
              <a:ext uri="{FF2B5EF4-FFF2-40B4-BE49-F238E27FC236}">
                <a16:creationId xmlns:a16="http://schemas.microsoft.com/office/drawing/2014/main" id="{A5E95369-6001-1437-7600-1569743E51D3}"/>
              </a:ext>
            </a:extLst>
          </p:cNvPr>
          <p:cNvSpPr txBox="1">
            <a:spLocks/>
          </p:cNvSpPr>
          <p:nvPr/>
        </p:nvSpPr>
        <p:spPr>
          <a:xfrm>
            <a:off x="6665137" y="1983704"/>
            <a:ext cx="5227675" cy="31643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ru-RU" sz="1800" dirty="0">
                <a:latin typeface="Lato" panose="020F0502020204030203" pitchFamily="34" charset="77"/>
              </a:rPr>
              <a:t>Повышение спроса</a:t>
            </a:r>
          </a:p>
          <a:p>
            <a:pPr marL="0" indent="0">
              <a:spcAft>
                <a:spcPts val="1000"/>
              </a:spcAft>
              <a:buNone/>
            </a:pPr>
            <a:r>
              <a:rPr lang="ru-RU" sz="1800" dirty="0">
                <a:latin typeface="Lato" panose="020F0502020204030203" pitchFamily="34" charset="77"/>
              </a:rPr>
              <a:t>Разработка клинических алгоритмов и инструментов мониторинга для поддержки применения 4</a:t>
            </a:r>
            <a:r>
              <a:rPr lang="en-GT" sz="1800">
                <a:latin typeface="Lato" panose="020F0502020204030203" pitchFamily="34" charset="77"/>
              </a:rPr>
              <a:t>HRZE </a:t>
            </a:r>
            <a:r>
              <a:rPr lang="ru-RU" sz="1800" dirty="0">
                <a:latin typeface="Lato" panose="020F0502020204030203" pitchFamily="34" charset="77"/>
              </a:rPr>
              <a:t>при отсутствии рентгенографии грудной клетки</a:t>
            </a:r>
          </a:p>
          <a:p>
            <a:pPr marL="0" indent="0">
              <a:spcAft>
                <a:spcPts val="1000"/>
              </a:spcAft>
              <a:buNone/>
            </a:pPr>
            <a:r>
              <a:rPr lang="ru-RU" sz="1800" dirty="0">
                <a:latin typeface="Lato" panose="020F0502020204030203" pitchFamily="34" charset="77"/>
              </a:rPr>
              <a:t>Обновить национальные рекомендации</a:t>
            </a:r>
          </a:p>
          <a:p>
            <a:pPr marL="0" indent="0">
              <a:spcAft>
                <a:spcPts val="1000"/>
              </a:spcAft>
              <a:buNone/>
            </a:pPr>
            <a:r>
              <a:rPr lang="ru-RU" sz="1800" dirty="0">
                <a:latin typeface="Lato" panose="020F0502020204030203" pitchFamily="34" charset="77"/>
              </a:rPr>
              <a:t>Совершенствование диагностических алгоритмов и тестов в педиатрии</a:t>
            </a:r>
            <a:endParaRPr lang="en-GT" sz="1800">
              <a:latin typeface="Lato" panose="020F0502020204030203" pitchFamily="34" charset="77"/>
            </a:endParaRPr>
          </a:p>
        </p:txBody>
      </p:sp>
      <p:sp>
        <p:nvSpPr>
          <p:cNvPr id="19" name="Rectangle 18">
            <a:extLst>
              <a:ext uri="{FF2B5EF4-FFF2-40B4-BE49-F238E27FC236}">
                <a16:creationId xmlns:a16="http://schemas.microsoft.com/office/drawing/2014/main" id="{FBF42542-06E9-0EDA-8610-42E96BB5DBE3}"/>
              </a:ext>
            </a:extLst>
          </p:cNvPr>
          <p:cNvSpPr/>
          <p:nvPr/>
        </p:nvSpPr>
        <p:spPr>
          <a:xfrm>
            <a:off x="936058" y="1897284"/>
            <a:ext cx="5227676" cy="3250792"/>
          </a:xfrm>
          <a:prstGeom prst="rect">
            <a:avLst/>
          </a:prstGeom>
          <a:noFill/>
          <a:ln w="25400">
            <a:solidFill>
              <a:srgbClr val="6D2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0" name="Rectangle 19">
            <a:extLst>
              <a:ext uri="{FF2B5EF4-FFF2-40B4-BE49-F238E27FC236}">
                <a16:creationId xmlns:a16="http://schemas.microsoft.com/office/drawing/2014/main" id="{6E37166D-46EE-68F3-FB9B-48711219BDD3}"/>
              </a:ext>
            </a:extLst>
          </p:cNvPr>
          <p:cNvSpPr/>
          <p:nvPr/>
        </p:nvSpPr>
        <p:spPr>
          <a:xfrm>
            <a:off x="6665138" y="1897284"/>
            <a:ext cx="5227676" cy="3250792"/>
          </a:xfrm>
          <a:prstGeom prst="rect">
            <a:avLst/>
          </a:prstGeom>
          <a:noFill/>
          <a:ln w="25400">
            <a:solidFill>
              <a:srgbClr val="6D2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1" name="Rectangle 20">
            <a:extLst>
              <a:ext uri="{FF2B5EF4-FFF2-40B4-BE49-F238E27FC236}">
                <a16:creationId xmlns:a16="http://schemas.microsoft.com/office/drawing/2014/main" id="{F5B42246-F116-4DB5-B9F5-252AE50E8420}"/>
              </a:ext>
            </a:extLst>
          </p:cNvPr>
          <p:cNvSpPr/>
          <p:nvPr/>
        </p:nvSpPr>
        <p:spPr>
          <a:xfrm>
            <a:off x="8221208" y="1460518"/>
            <a:ext cx="1988054" cy="431836"/>
          </a:xfrm>
          <a:prstGeom prst="rect">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Приоритеты</a:t>
            </a:r>
            <a:endParaRPr lang="en-GT" sz="2400"/>
          </a:p>
        </p:txBody>
      </p:sp>
      <p:sp>
        <p:nvSpPr>
          <p:cNvPr id="22" name="TextBox 21">
            <a:extLst>
              <a:ext uri="{FF2B5EF4-FFF2-40B4-BE49-F238E27FC236}">
                <a16:creationId xmlns:a16="http://schemas.microsoft.com/office/drawing/2014/main" id="{DCECC140-7F9E-F691-1930-C347242149CC}"/>
              </a:ext>
            </a:extLst>
          </p:cNvPr>
          <p:cNvSpPr txBox="1"/>
          <p:nvPr/>
        </p:nvSpPr>
        <p:spPr>
          <a:xfrm>
            <a:off x="6964325" y="6556089"/>
            <a:ext cx="5227675" cy="276999"/>
          </a:xfrm>
          <a:prstGeom prst="rect">
            <a:avLst/>
          </a:prstGeom>
          <a:noFill/>
        </p:spPr>
        <p:txBody>
          <a:bodyPr wrap="square" rtlCol="0">
            <a:spAutoFit/>
          </a:bodyPr>
          <a:lstStyle/>
          <a:p>
            <a:pPr algn="r"/>
            <a:r>
              <a:rPr lang="ru-RU" sz="1200" i="1" dirty="0">
                <a:latin typeface="Lato" panose="020F0502020204030203" pitchFamily="34" charset="77"/>
              </a:rPr>
              <a:t>*Данные из анализа пояснительной записки Глобального фонда.</a:t>
            </a:r>
            <a:endParaRPr lang="en-GT" sz="1200" i="1">
              <a:latin typeface="Lato" panose="020F0502020204030203" pitchFamily="34" charset="77"/>
            </a:endParaRPr>
          </a:p>
        </p:txBody>
      </p:sp>
      <p:sp>
        <p:nvSpPr>
          <p:cNvPr id="3" name="TextBox 2">
            <a:extLst>
              <a:ext uri="{FF2B5EF4-FFF2-40B4-BE49-F238E27FC236}">
                <a16:creationId xmlns:a16="http://schemas.microsoft.com/office/drawing/2014/main" id="{D79D62BC-A5BE-6AE9-F922-B6DCAA67A7E7}"/>
              </a:ext>
            </a:extLst>
          </p:cNvPr>
          <p:cNvSpPr txBox="1"/>
          <p:nvPr/>
        </p:nvSpPr>
        <p:spPr>
          <a:xfrm>
            <a:off x="838198" y="5313732"/>
            <a:ext cx="11054614" cy="1200329"/>
          </a:xfrm>
          <a:prstGeom prst="rect">
            <a:avLst/>
          </a:prstGeom>
          <a:noFill/>
        </p:spPr>
        <p:txBody>
          <a:bodyPr wrap="square">
            <a:spAutoFit/>
          </a:bodyPr>
          <a:lstStyle/>
          <a:p>
            <a:r>
              <a:rPr lang="ru-RU" sz="1800" dirty="0">
                <a:solidFill>
                  <a:srgbClr val="6D2D9E"/>
                </a:solidFill>
                <a:effectLst/>
                <a:latin typeface="Lato" panose="020F0502020204030203" pitchFamily="34" charset="77"/>
              </a:rPr>
              <a:t>«Мой совет другим странам – отстаивайте интересы детей. Не бойтесь вносить изменения в руководства и процессы диагностики. Благодаря уже реализованным нами изменениям мы ожидаем увеличения числа случаев обнаружения детского туберкулеза и улучшения показателей успешности лечения». </a:t>
            </a:r>
            <a:r>
              <a:rPr lang="en-US" sz="1200" b="1" dirty="0">
                <a:solidFill>
                  <a:srgbClr val="3D4C56"/>
                </a:solidFill>
                <a:effectLst/>
                <a:latin typeface="TradeGothicNextLTPro"/>
              </a:rPr>
              <a:t>— </a:t>
            </a:r>
            <a:r>
              <a:rPr lang="ru-RU" sz="1200" b="1" dirty="0">
                <a:solidFill>
                  <a:srgbClr val="3D4C56"/>
                </a:solidFill>
                <a:effectLst/>
                <a:latin typeface="TradeGothicNextLTPro"/>
              </a:rPr>
              <a:t>Доктор </a:t>
            </a:r>
            <a:r>
              <a:rPr lang="ru-RU" sz="1200" b="1" dirty="0" err="1">
                <a:solidFill>
                  <a:srgbClr val="3D4C56"/>
                </a:solidFill>
                <a:effectLst/>
                <a:latin typeface="TradeGothicNextLTPro"/>
              </a:rPr>
              <a:t>Катюр</a:t>
            </a:r>
            <a:endParaRPr lang="en-US" sz="1200"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B915AC0-C8E3-6477-8B1C-F48FD2264889}"/>
                  </a:ext>
                </a:extLst>
              </p14:cNvPr>
              <p14:cNvContentPartPr/>
              <p14:nvPr/>
            </p14:nvContentPartPr>
            <p14:xfrm>
              <a:off x="299186" y="3645497"/>
              <a:ext cx="5881479" cy="1460923"/>
            </p14:xfrm>
          </p:contentPart>
        </mc:Choice>
        <mc:Fallback xmlns="">
          <p:pic>
            <p:nvPicPr>
              <p:cNvPr id="2" name="Ink 1">
                <a:extLst>
                  <a:ext uri="{FF2B5EF4-FFF2-40B4-BE49-F238E27FC236}">
                    <a16:creationId xmlns:a16="http://schemas.microsoft.com/office/drawing/2014/main" id="{BB915AC0-C8E3-6477-8B1C-F48FD2264889}"/>
                  </a:ext>
                </a:extLst>
              </p:cNvPr>
              <p:cNvPicPr/>
              <p:nvPr/>
            </p:nvPicPr>
            <p:blipFill>
              <a:blip r:embed="rId5"/>
              <a:stretch>
                <a:fillRect/>
              </a:stretch>
            </p:blipFill>
            <p:spPr>
              <a:xfrm>
                <a:off x="237624" y="3583935"/>
                <a:ext cx="6004602" cy="158404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511699F-E6AD-A967-51E4-8011DC9D1CED}"/>
                  </a:ext>
                </a:extLst>
              </p14:cNvPr>
              <p14:cNvContentPartPr/>
              <p14:nvPr/>
            </p14:nvContentPartPr>
            <p14:xfrm>
              <a:off x="6333065" y="4152331"/>
              <a:ext cx="5502211" cy="923330"/>
            </p14:xfrm>
          </p:contentPart>
        </mc:Choice>
        <mc:Fallback xmlns="">
          <p:pic>
            <p:nvPicPr>
              <p:cNvPr id="4" name="Ink 3">
                <a:extLst>
                  <a:ext uri="{FF2B5EF4-FFF2-40B4-BE49-F238E27FC236}">
                    <a16:creationId xmlns:a16="http://schemas.microsoft.com/office/drawing/2014/main" id="{7511699F-E6AD-A967-51E4-8011DC9D1CED}"/>
                  </a:ext>
                </a:extLst>
              </p:cNvPr>
              <p:cNvPicPr/>
              <p:nvPr/>
            </p:nvPicPr>
            <p:blipFill>
              <a:blip r:embed="rId7"/>
              <a:stretch>
                <a:fillRect/>
              </a:stretch>
            </p:blipFill>
            <p:spPr>
              <a:xfrm>
                <a:off x="6271505" y="4090776"/>
                <a:ext cx="5625330" cy="1046441"/>
              </a:xfrm>
              <a:prstGeom prst="rect">
                <a:avLst/>
              </a:prstGeom>
            </p:spPr>
          </p:pic>
        </mc:Fallback>
      </mc:AlternateContent>
    </p:spTree>
    <p:extLst>
      <p:ext uri="{BB962C8B-B14F-4D97-AF65-F5344CB8AC3E}">
        <p14:creationId xmlns:p14="http://schemas.microsoft.com/office/powerpoint/2010/main" val="196099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A740-80EB-B686-99A3-1F48E396A672}"/>
              </a:ext>
            </a:extLst>
          </p:cNvPr>
          <p:cNvSpPr>
            <a:spLocks noGrp="1"/>
          </p:cNvSpPr>
          <p:nvPr>
            <p:ph type="title"/>
          </p:nvPr>
        </p:nvSpPr>
        <p:spPr>
          <a:xfrm>
            <a:off x="1137139" y="275854"/>
            <a:ext cx="9300675" cy="1325563"/>
          </a:xfrm>
        </p:spPr>
        <p:txBody>
          <a:bodyPr>
            <a:normAutofit/>
          </a:bodyPr>
          <a:lstStyle/>
          <a:p>
            <a:pPr algn="r"/>
            <a:r>
              <a:rPr lang="ru-RU" sz="3400" b="1" dirty="0">
                <a:solidFill>
                  <a:srgbClr val="517F33"/>
                </a:solidFill>
                <a:effectLst/>
                <a:highlight>
                  <a:srgbClr val="FFFFFF"/>
                </a:highlight>
                <a:latin typeface="Lato" panose="020F0502020204030203" pitchFamily="34" charset="77"/>
              </a:rPr>
              <a:t>«</a:t>
            </a:r>
            <a:r>
              <a:rPr lang="en-US" sz="3400" b="1" dirty="0">
                <a:solidFill>
                  <a:srgbClr val="517F33"/>
                </a:solidFill>
                <a:effectLst/>
                <a:highlight>
                  <a:srgbClr val="FFFFFF"/>
                </a:highlight>
                <a:latin typeface="Lato" panose="020F0502020204030203" pitchFamily="34" charset="77"/>
              </a:rPr>
              <a:t>6</a:t>
            </a:r>
            <a:r>
              <a:rPr lang="ru-RU" sz="3400" b="1" dirty="0">
                <a:solidFill>
                  <a:srgbClr val="517F33"/>
                </a:solidFill>
                <a:effectLst/>
                <a:highlight>
                  <a:srgbClr val="FFFFFF"/>
                </a:highlight>
                <a:latin typeface="Lato" panose="020F0502020204030203" pitchFamily="34" charset="77"/>
              </a:rPr>
              <a:t>»</a:t>
            </a:r>
            <a:r>
              <a:rPr lang="en-US" sz="3400" b="1" dirty="0">
                <a:solidFill>
                  <a:srgbClr val="517F33"/>
                </a:solidFill>
                <a:effectLst/>
                <a:highlight>
                  <a:srgbClr val="FFFFFF"/>
                </a:highlight>
                <a:latin typeface="Lato" panose="020F0502020204030203" pitchFamily="34" charset="77"/>
              </a:rPr>
              <a:t>: </a:t>
            </a:r>
            <a:r>
              <a:rPr lang="ru-RU" sz="3400" b="1" dirty="0">
                <a:solidFill>
                  <a:srgbClr val="517F33"/>
                </a:solidFill>
                <a:effectLst/>
                <a:highlight>
                  <a:srgbClr val="FFFFFF"/>
                </a:highlight>
                <a:latin typeface="Lato" panose="020F0502020204030203" pitchFamily="34" charset="77"/>
              </a:rPr>
              <a:t>Лечение лекарственно-</a:t>
            </a:r>
            <a:br>
              <a:rPr lang="ru-RU" sz="3400" b="1" dirty="0">
                <a:solidFill>
                  <a:srgbClr val="517F33"/>
                </a:solidFill>
                <a:effectLst/>
                <a:highlight>
                  <a:srgbClr val="FFFFFF"/>
                </a:highlight>
                <a:latin typeface="Lato" panose="020F0502020204030203" pitchFamily="34" charset="77"/>
              </a:rPr>
            </a:br>
            <a:r>
              <a:rPr lang="ru-RU" sz="3400" b="1" dirty="0">
                <a:solidFill>
                  <a:srgbClr val="517F33"/>
                </a:solidFill>
                <a:effectLst/>
                <a:highlight>
                  <a:srgbClr val="FFFFFF"/>
                </a:highlight>
                <a:latin typeface="Lato" panose="020F0502020204030203" pitchFamily="34" charset="77"/>
              </a:rPr>
              <a:t>устойчивого туберкулеза </a:t>
            </a:r>
            <a:endParaRPr lang="en-US" sz="3400" dirty="0">
              <a:effectLst/>
              <a:highlight>
                <a:srgbClr val="FFFFFF"/>
              </a:highlight>
            </a:endParaRPr>
          </a:p>
        </p:txBody>
      </p:sp>
      <p:pic>
        <p:nvPicPr>
          <p:cNvPr id="10" name="Picture 9" descr="A green number with white arrows&#10;&#10;Description automatically generated">
            <a:extLst>
              <a:ext uri="{FF2B5EF4-FFF2-40B4-BE49-F238E27FC236}">
                <a16:creationId xmlns:a16="http://schemas.microsoft.com/office/drawing/2014/main" id="{B8647983-A2DD-282A-E95C-4C8A33C3546E}"/>
              </a:ext>
            </a:extLst>
          </p:cNvPr>
          <p:cNvPicPr>
            <a:picLocks noChangeAspect="1"/>
          </p:cNvPicPr>
          <p:nvPr/>
        </p:nvPicPr>
        <p:blipFill>
          <a:blip r:embed="rId3"/>
          <a:stretch>
            <a:fillRect/>
          </a:stretch>
        </p:blipFill>
        <p:spPr>
          <a:xfrm>
            <a:off x="10729661" y="242498"/>
            <a:ext cx="1260000" cy="1289345"/>
          </a:xfrm>
          <a:prstGeom prst="rect">
            <a:avLst/>
          </a:prstGeom>
        </p:spPr>
      </p:pic>
      <p:sp>
        <p:nvSpPr>
          <p:cNvPr id="15" name="Terminator 14">
            <a:extLst>
              <a:ext uri="{FF2B5EF4-FFF2-40B4-BE49-F238E27FC236}">
                <a16:creationId xmlns:a16="http://schemas.microsoft.com/office/drawing/2014/main" id="{D9A520F3-AC10-0D2C-9C72-5D02336AA9CE}"/>
              </a:ext>
            </a:extLst>
          </p:cNvPr>
          <p:cNvSpPr/>
          <p:nvPr/>
        </p:nvSpPr>
        <p:spPr>
          <a:xfrm>
            <a:off x="-668867" y="491067"/>
            <a:ext cx="3056468" cy="774977"/>
          </a:xfrm>
          <a:prstGeom prst="flowChartTerminator">
            <a:avLst/>
          </a:prstGeom>
          <a:solidFill>
            <a:srgbClr val="517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517F33"/>
              </a:highlight>
            </a:endParaRPr>
          </a:p>
        </p:txBody>
      </p:sp>
      <p:sp>
        <p:nvSpPr>
          <p:cNvPr id="16" name="TextBox 15">
            <a:extLst>
              <a:ext uri="{FF2B5EF4-FFF2-40B4-BE49-F238E27FC236}">
                <a16:creationId xmlns:a16="http://schemas.microsoft.com/office/drawing/2014/main" id="{D0383E27-484E-8DF3-934B-86662CA1DEBF}"/>
              </a:ext>
            </a:extLst>
          </p:cNvPr>
          <p:cNvSpPr txBox="1"/>
          <p:nvPr/>
        </p:nvSpPr>
        <p:spPr>
          <a:xfrm>
            <a:off x="0" y="702504"/>
            <a:ext cx="2740550" cy="369332"/>
          </a:xfrm>
          <a:prstGeom prst="rect">
            <a:avLst/>
          </a:prstGeom>
          <a:noFill/>
        </p:spPr>
        <p:txBody>
          <a:bodyPr wrap="square" rtlCol="0">
            <a:spAutoFit/>
          </a:bodyPr>
          <a:lstStyle/>
          <a:p>
            <a:r>
              <a:rPr lang="en-GT" b="1">
                <a:solidFill>
                  <a:schemeClr val="bg1"/>
                </a:solidFill>
                <a:latin typeface="Lato" panose="020F0502020204030203" pitchFamily="34" charset="77"/>
              </a:rPr>
              <a:t>BPaL[M]</a:t>
            </a:r>
            <a:r>
              <a:rPr lang="en-GT">
                <a:solidFill>
                  <a:schemeClr val="bg1"/>
                </a:solidFill>
                <a:latin typeface="Lato" panose="020F0502020204030203" pitchFamily="34" charset="77"/>
              </a:rPr>
              <a:t> </a:t>
            </a:r>
            <a:r>
              <a:rPr lang="ru-RU" dirty="0">
                <a:solidFill>
                  <a:schemeClr val="bg1"/>
                </a:solidFill>
                <a:latin typeface="Lato" panose="020F0502020204030203" pitchFamily="34" charset="77"/>
              </a:rPr>
              <a:t>(</a:t>
            </a:r>
            <a:r>
              <a:rPr lang="en-GT">
                <a:solidFill>
                  <a:schemeClr val="bg1"/>
                </a:solidFill>
                <a:latin typeface="Lato" panose="020F0502020204030203" pitchFamily="34" charset="77"/>
              </a:rPr>
              <a:t>6 </a:t>
            </a:r>
            <a:r>
              <a:rPr lang="ru-RU" dirty="0">
                <a:solidFill>
                  <a:schemeClr val="bg1"/>
                </a:solidFill>
                <a:latin typeface="Lato" panose="020F0502020204030203" pitchFamily="34" charset="77"/>
              </a:rPr>
              <a:t>месяцев)</a:t>
            </a:r>
            <a:endParaRPr lang="en-GT">
              <a:solidFill>
                <a:schemeClr val="bg1"/>
              </a:solidFill>
              <a:latin typeface="Lato" panose="020F0502020204030203" pitchFamily="34" charset="77"/>
            </a:endParaRPr>
          </a:p>
        </p:txBody>
      </p:sp>
      <p:graphicFrame>
        <p:nvGraphicFramePr>
          <p:cNvPr id="17" name="Chart 16">
            <a:extLst>
              <a:ext uri="{FF2B5EF4-FFF2-40B4-BE49-F238E27FC236}">
                <a16:creationId xmlns:a16="http://schemas.microsoft.com/office/drawing/2014/main" id="{D98418A0-9AC5-C83F-C7F0-8D1E5E61244C}"/>
              </a:ext>
            </a:extLst>
          </p:cNvPr>
          <p:cNvGraphicFramePr>
            <a:graphicFrameLocks/>
          </p:cNvGraphicFramePr>
          <p:nvPr>
            <p:extLst>
              <p:ext uri="{D42A27DB-BD31-4B8C-83A1-F6EECF244321}">
                <p14:modId xmlns:p14="http://schemas.microsoft.com/office/powerpoint/2010/main" val="2966724843"/>
              </p:ext>
            </p:extLst>
          </p:nvPr>
        </p:nvGraphicFramePr>
        <p:xfrm>
          <a:off x="8974666" y="1601417"/>
          <a:ext cx="2844799" cy="501408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
            <a:extLst>
              <a:ext uri="{FF2B5EF4-FFF2-40B4-BE49-F238E27FC236}">
                <a16:creationId xmlns:a16="http://schemas.microsoft.com/office/drawing/2014/main" id="{498DA968-AF83-1527-E51E-C56197337B4F}"/>
              </a:ext>
            </a:extLst>
          </p:cNvPr>
          <p:cNvSpPr txBox="1"/>
          <p:nvPr/>
        </p:nvSpPr>
        <p:spPr>
          <a:xfrm>
            <a:off x="8672858" y="2497434"/>
            <a:ext cx="273307" cy="3222051"/>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dirty="0">
                <a:solidFill>
                  <a:schemeClr val="tx1">
                    <a:lumMod val="75000"/>
                    <a:lumOff val="25000"/>
                  </a:schemeClr>
                </a:solidFill>
              </a:rPr>
              <a:t>Закуплено курсов лечения</a:t>
            </a:r>
          </a:p>
        </p:txBody>
      </p:sp>
      <p:sp>
        <p:nvSpPr>
          <p:cNvPr id="23" name="Rectangle 22">
            <a:extLst>
              <a:ext uri="{FF2B5EF4-FFF2-40B4-BE49-F238E27FC236}">
                <a16:creationId xmlns:a16="http://schemas.microsoft.com/office/drawing/2014/main" id="{DE74DE00-7407-160E-DD23-668CBB7858DF}"/>
              </a:ext>
            </a:extLst>
          </p:cNvPr>
          <p:cNvSpPr/>
          <p:nvPr/>
        </p:nvSpPr>
        <p:spPr>
          <a:xfrm>
            <a:off x="1445628" y="1490772"/>
            <a:ext cx="1668746" cy="431836"/>
          </a:xfrm>
          <a:prstGeom prst="rect">
            <a:avLst/>
          </a:prstGeom>
          <a:solidFill>
            <a:srgbClr val="517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Прогресс</a:t>
            </a:r>
            <a:endParaRPr lang="en-GT" sz="2400"/>
          </a:p>
        </p:txBody>
      </p:sp>
      <p:sp>
        <p:nvSpPr>
          <p:cNvPr id="24" name="Content Placeholder 2">
            <a:extLst>
              <a:ext uri="{FF2B5EF4-FFF2-40B4-BE49-F238E27FC236}">
                <a16:creationId xmlns:a16="http://schemas.microsoft.com/office/drawing/2014/main" id="{7EB7AF72-38DD-53A8-B663-5FF47E58CD96}"/>
              </a:ext>
            </a:extLst>
          </p:cNvPr>
          <p:cNvSpPr txBox="1">
            <a:spLocks/>
          </p:cNvSpPr>
          <p:nvPr/>
        </p:nvSpPr>
        <p:spPr>
          <a:xfrm>
            <a:off x="656904" y="2018857"/>
            <a:ext cx="3423401" cy="4727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endParaRPr lang="en-US" sz="2400" dirty="0">
              <a:effectLst/>
              <a:highlight>
                <a:srgbClr val="FFFFFF"/>
              </a:highlight>
              <a:latin typeface="Lato" panose="020F0502020204030203" pitchFamily="34" charset="77"/>
            </a:endParaRPr>
          </a:p>
        </p:txBody>
      </p:sp>
      <p:sp>
        <p:nvSpPr>
          <p:cNvPr id="26" name="Rectangle 25">
            <a:extLst>
              <a:ext uri="{FF2B5EF4-FFF2-40B4-BE49-F238E27FC236}">
                <a16:creationId xmlns:a16="http://schemas.microsoft.com/office/drawing/2014/main" id="{F1DD54D5-A1A5-217E-93DF-93A30423C68B}"/>
              </a:ext>
            </a:extLst>
          </p:cNvPr>
          <p:cNvSpPr/>
          <p:nvPr/>
        </p:nvSpPr>
        <p:spPr>
          <a:xfrm>
            <a:off x="372536" y="1932438"/>
            <a:ext cx="3981571" cy="4556890"/>
          </a:xfrm>
          <a:prstGeom prst="rect">
            <a:avLst/>
          </a:prstGeom>
          <a:noFill/>
          <a:ln w="25400">
            <a:solidFill>
              <a:srgbClr val="517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9" name="Rectangle 28">
            <a:extLst>
              <a:ext uri="{FF2B5EF4-FFF2-40B4-BE49-F238E27FC236}">
                <a16:creationId xmlns:a16="http://schemas.microsoft.com/office/drawing/2014/main" id="{03ECBDA8-512A-E936-392C-1926899A0CD5}"/>
              </a:ext>
            </a:extLst>
          </p:cNvPr>
          <p:cNvSpPr/>
          <p:nvPr/>
        </p:nvSpPr>
        <p:spPr>
          <a:xfrm>
            <a:off x="5505849" y="1500601"/>
            <a:ext cx="2019183" cy="431836"/>
          </a:xfrm>
          <a:prstGeom prst="rect">
            <a:avLst/>
          </a:prstGeom>
          <a:solidFill>
            <a:srgbClr val="517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Приоритеты</a:t>
            </a:r>
            <a:endParaRPr lang="en-GT" sz="2400"/>
          </a:p>
        </p:txBody>
      </p:sp>
      <p:sp>
        <p:nvSpPr>
          <p:cNvPr id="30" name="Rectangle 29">
            <a:extLst>
              <a:ext uri="{FF2B5EF4-FFF2-40B4-BE49-F238E27FC236}">
                <a16:creationId xmlns:a16="http://schemas.microsoft.com/office/drawing/2014/main" id="{FDE5EB35-BCDF-3D0E-282B-D1667A915627}"/>
              </a:ext>
            </a:extLst>
          </p:cNvPr>
          <p:cNvSpPr/>
          <p:nvPr/>
        </p:nvSpPr>
        <p:spPr>
          <a:xfrm>
            <a:off x="4620559" y="1921982"/>
            <a:ext cx="3981572" cy="4556890"/>
          </a:xfrm>
          <a:prstGeom prst="rect">
            <a:avLst/>
          </a:prstGeom>
          <a:noFill/>
          <a:ln w="25400">
            <a:solidFill>
              <a:srgbClr val="517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31" name="Content Placeholder 2">
            <a:extLst>
              <a:ext uri="{FF2B5EF4-FFF2-40B4-BE49-F238E27FC236}">
                <a16:creationId xmlns:a16="http://schemas.microsoft.com/office/drawing/2014/main" id="{7618FE04-BC31-F5CD-74EF-E73F9DAFF120}"/>
              </a:ext>
            </a:extLst>
          </p:cNvPr>
          <p:cNvSpPr txBox="1">
            <a:spLocks/>
          </p:cNvSpPr>
          <p:nvPr/>
        </p:nvSpPr>
        <p:spPr>
          <a:xfrm>
            <a:off x="503203" y="1999199"/>
            <a:ext cx="3668404" cy="43677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ru-RU" sz="1800" dirty="0">
                <a:latin typeface="Lato" panose="020F0502020204030203" pitchFamily="34" charset="77"/>
              </a:rPr>
              <a:t>Многочисленные успешные операционные исследования</a:t>
            </a:r>
          </a:p>
          <a:p>
            <a:pPr marL="0" indent="0">
              <a:lnSpc>
                <a:spcPct val="100000"/>
              </a:lnSpc>
              <a:spcBef>
                <a:spcPts val="600"/>
              </a:spcBef>
              <a:spcAft>
                <a:spcPts val="600"/>
              </a:spcAft>
              <a:buNone/>
            </a:pPr>
            <a:r>
              <a:rPr lang="ru-RU" sz="1800" dirty="0">
                <a:latin typeface="Lato" panose="020F0502020204030203" pitchFamily="34" charset="77"/>
              </a:rPr>
              <a:t>Большинство стран планируют расширить масштабы применения </a:t>
            </a:r>
            <a:r>
              <a:rPr lang="en-GT" sz="1800">
                <a:latin typeface="Lato" panose="020F0502020204030203" pitchFamily="34" charset="77"/>
              </a:rPr>
              <a:t>BPaL[M]*</a:t>
            </a:r>
          </a:p>
          <a:p>
            <a:pPr marL="0" indent="0">
              <a:lnSpc>
                <a:spcPct val="100000"/>
              </a:lnSpc>
              <a:spcBef>
                <a:spcPts val="600"/>
              </a:spcBef>
              <a:spcAft>
                <a:spcPts val="600"/>
              </a:spcAft>
              <a:buNone/>
            </a:pPr>
            <a:r>
              <a:rPr lang="ru-RU" sz="1800" dirty="0">
                <a:latin typeface="Lato" panose="020F0502020204030203" pitchFamily="34" charset="77"/>
              </a:rPr>
              <a:t>Увеличение закупок претоманида предполагает более широкое использование схемы</a:t>
            </a:r>
          </a:p>
          <a:p>
            <a:pPr marL="0" indent="0">
              <a:lnSpc>
                <a:spcPct val="100000"/>
              </a:lnSpc>
              <a:spcBef>
                <a:spcPts val="600"/>
              </a:spcBef>
              <a:spcAft>
                <a:spcPts val="600"/>
              </a:spcAft>
              <a:buNone/>
            </a:pPr>
            <a:r>
              <a:rPr lang="ru-RU" sz="1800" dirty="0">
                <a:latin typeface="Lato" panose="020F0502020204030203" pitchFamily="34" charset="77"/>
              </a:rPr>
              <a:t>Снижение стоимости схемы лечения</a:t>
            </a:r>
          </a:p>
          <a:p>
            <a:pPr marL="0" indent="0">
              <a:lnSpc>
                <a:spcPct val="100000"/>
              </a:lnSpc>
              <a:spcBef>
                <a:spcPts val="600"/>
              </a:spcBef>
              <a:spcAft>
                <a:spcPts val="600"/>
              </a:spcAft>
              <a:buNone/>
            </a:pPr>
            <a:r>
              <a:rPr lang="ru-RU" sz="1800" dirty="0">
                <a:latin typeface="Lato" panose="020F0502020204030203" pitchFamily="34" charset="77"/>
              </a:rPr>
              <a:t>Много, много, много месяцев сэкономлено на лечении</a:t>
            </a:r>
            <a:endParaRPr lang="en-GT" sz="1800" dirty="0">
              <a:latin typeface="Lato" panose="020F0502020204030203" pitchFamily="34" charset="77"/>
            </a:endParaRPr>
          </a:p>
        </p:txBody>
      </p:sp>
      <p:sp>
        <p:nvSpPr>
          <p:cNvPr id="32" name="Content Placeholder 2">
            <a:extLst>
              <a:ext uri="{FF2B5EF4-FFF2-40B4-BE49-F238E27FC236}">
                <a16:creationId xmlns:a16="http://schemas.microsoft.com/office/drawing/2014/main" id="{643F473D-FF9D-CF06-10D1-2BB48A7C6B8D}"/>
              </a:ext>
            </a:extLst>
          </p:cNvPr>
          <p:cNvSpPr txBox="1">
            <a:spLocks/>
          </p:cNvSpPr>
          <p:nvPr/>
        </p:nvSpPr>
        <p:spPr>
          <a:xfrm>
            <a:off x="4703905" y="1999199"/>
            <a:ext cx="3810303" cy="45568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ru-RU" sz="1800" dirty="0">
                <a:latin typeface="Lato" panose="020F0502020204030203" pitchFamily="34" charset="77"/>
              </a:rPr>
              <a:t>Расширение внедрения </a:t>
            </a:r>
            <a:r>
              <a:rPr lang="en-GT" sz="1800">
                <a:latin typeface="Lato" panose="020F0502020204030203" pitchFamily="34" charset="77"/>
              </a:rPr>
              <a:t>BPaL[M] </a:t>
            </a:r>
            <a:r>
              <a:rPr lang="ru-RU" sz="1800" dirty="0">
                <a:latin typeface="Lato" panose="020F0502020204030203" pitchFamily="34" charset="77"/>
              </a:rPr>
              <a:t>для удовлетворения потребностей (175 650 человек проходили лечение в 2022 г.)</a:t>
            </a:r>
          </a:p>
          <a:p>
            <a:pPr marL="0" indent="0">
              <a:lnSpc>
                <a:spcPct val="100000"/>
              </a:lnSpc>
              <a:spcBef>
                <a:spcPts val="600"/>
              </a:spcBef>
              <a:spcAft>
                <a:spcPts val="600"/>
              </a:spcAft>
              <a:buNone/>
            </a:pPr>
            <a:r>
              <a:rPr lang="ru-RU" sz="1800" dirty="0">
                <a:latin typeface="Lato" panose="020F0502020204030203" pitchFamily="34" charset="77"/>
              </a:rPr>
              <a:t>Расширение доступа к диагностике и тестированию на чувствительность к препаратам (в 2022 году диагностика проведена только в 43% случаев).</a:t>
            </a:r>
          </a:p>
          <a:p>
            <a:pPr marL="0" indent="0">
              <a:lnSpc>
                <a:spcPct val="100000"/>
              </a:lnSpc>
              <a:spcBef>
                <a:spcPts val="600"/>
              </a:spcBef>
              <a:spcAft>
                <a:spcPts val="600"/>
              </a:spcAft>
              <a:buNone/>
            </a:pPr>
            <a:r>
              <a:rPr lang="ru-RU" sz="1800" dirty="0">
                <a:latin typeface="Lato" panose="020F0502020204030203" pitchFamily="34" charset="77"/>
              </a:rPr>
              <a:t>Расширение масштабов применения коротких, полностью пероральных схем лечения для детей и беременных</a:t>
            </a:r>
            <a:endParaRPr lang="en-GT" sz="1800" dirty="0">
              <a:latin typeface="Lato" panose="020F0502020204030203" pitchFamily="34" charset="77"/>
            </a:endParaRPr>
          </a:p>
        </p:txBody>
      </p:sp>
      <p:sp>
        <p:nvSpPr>
          <p:cNvPr id="3" name="TextBox 2">
            <a:extLst>
              <a:ext uri="{FF2B5EF4-FFF2-40B4-BE49-F238E27FC236}">
                <a16:creationId xmlns:a16="http://schemas.microsoft.com/office/drawing/2014/main" id="{9430C75D-8951-ECD6-84F7-891806B40BE0}"/>
              </a:ext>
            </a:extLst>
          </p:cNvPr>
          <p:cNvSpPr txBox="1"/>
          <p:nvPr/>
        </p:nvSpPr>
        <p:spPr>
          <a:xfrm>
            <a:off x="6964325" y="6556089"/>
            <a:ext cx="5227675" cy="276999"/>
          </a:xfrm>
          <a:prstGeom prst="rect">
            <a:avLst/>
          </a:prstGeom>
          <a:noFill/>
        </p:spPr>
        <p:txBody>
          <a:bodyPr wrap="square" rtlCol="0">
            <a:spAutoFit/>
          </a:bodyPr>
          <a:lstStyle/>
          <a:p>
            <a:pPr algn="r"/>
            <a:r>
              <a:rPr lang="ru-RU" sz="1200" i="1" dirty="0">
                <a:latin typeface="Lato" panose="020F0502020204030203" pitchFamily="34" charset="77"/>
              </a:rPr>
              <a:t>*Данные из анализа пояснительной записки Глобального фонда.</a:t>
            </a:r>
            <a:endParaRPr lang="en-GT" sz="1200" i="1">
              <a:latin typeface="Lato" panose="020F0502020204030203" pitchFamily="34" charset="77"/>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31F59E6-1BAB-8A17-8A5B-C390DB17D0C7}"/>
                  </a:ext>
                </a:extLst>
              </p14:cNvPr>
              <p14:cNvContentPartPr/>
              <p14:nvPr/>
            </p14:nvContentPartPr>
            <p14:xfrm>
              <a:off x="209239" y="2691859"/>
              <a:ext cx="3976219" cy="1200329"/>
            </p14:xfrm>
          </p:contentPart>
        </mc:Choice>
        <mc:Fallback xmlns="">
          <p:pic>
            <p:nvPicPr>
              <p:cNvPr id="4" name="Ink 3">
                <a:extLst>
                  <a:ext uri="{FF2B5EF4-FFF2-40B4-BE49-F238E27FC236}">
                    <a16:creationId xmlns:a16="http://schemas.microsoft.com/office/drawing/2014/main" id="{331F59E6-1BAB-8A17-8A5B-C390DB17D0C7}"/>
                  </a:ext>
                </a:extLst>
              </p:cNvPr>
              <p:cNvPicPr/>
              <p:nvPr/>
            </p:nvPicPr>
            <p:blipFill>
              <a:blip r:embed="rId6"/>
              <a:stretch>
                <a:fillRect/>
              </a:stretch>
            </p:blipFill>
            <p:spPr>
              <a:xfrm>
                <a:off x="147679" y="2630313"/>
                <a:ext cx="4099340" cy="13234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F0623D0B-9349-08AA-0FA4-3F09F6ACF574}"/>
                  </a:ext>
                </a:extLst>
              </p14:cNvPr>
              <p14:cNvContentPartPr/>
              <p14:nvPr/>
            </p14:nvContentPartPr>
            <p14:xfrm>
              <a:off x="4522967" y="2183014"/>
              <a:ext cx="4224028" cy="1282365"/>
            </p14:xfrm>
          </p:contentPart>
        </mc:Choice>
        <mc:Fallback xmlns="">
          <p:pic>
            <p:nvPicPr>
              <p:cNvPr id="5" name="Ink 4">
                <a:extLst>
                  <a:ext uri="{FF2B5EF4-FFF2-40B4-BE49-F238E27FC236}">
                    <a16:creationId xmlns:a16="http://schemas.microsoft.com/office/drawing/2014/main" id="{F0623D0B-9349-08AA-0FA4-3F09F6ACF574}"/>
                  </a:ext>
                </a:extLst>
              </p:cNvPr>
              <p:cNvPicPr/>
              <p:nvPr/>
            </p:nvPicPr>
            <p:blipFill>
              <a:blip r:embed="rId8"/>
              <a:stretch>
                <a:fillRect/>
              </a:stretch>
            </p:blipFill>
            <p:spPr>
              <a:xfrm>
                <a:off x="4461410" y="2121452"/>
                <a:ext cx="4347142" cy="1405489"/>
              </a:xfrm>
              <a:prstGeom prst="rect">
                <a:avLst/>
              </a:prstGeom>
            </p:spPr>
          </p:pic>
        </mc:Fallback>
      </mc:AlternateContent>
    </p:spTree>
    <p:extLst>
      <p:ext uri="{BB962C8B-B14F-4D97-AF65-F5344CB8AC3E}">
        <p14:creationId xmlns:p14="http://schemas.microsoft.com/office/powerpoint/2010/main" val="49670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a:extLst>
              <a:ext uri="{FF2B5EF4-FFF2-40B4-BE49-F238E27FC236}">
                <a16:creationId xmlns:a16="http://schemas.microsoft.com/office/drawing/2014/main" id="{F385A9FC-E45D-9B4C-DF07-E41050777AA8}"/>
              </a:ext>
            </a:extLst>
          </p:cNvPr>
          <p:cNvSpPr/>
          <p:nvPr/>
        </p:nvSpPr>
        <p:spPr>
          <a:xfrm>
            <a:off x="-668867" y="491067"/>
            <a:ext cx="3056468" cy="774977"/>
          </a:xfrm>
          <a:prstGeom prst="flowChartTerminator">
            <a:avLst/>
          </a:prstGeom>
          <a:solidFill>
            <a:srgbClr val="517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517F33"/>
              </a:highlight>
            </a:endParaRPr>
          </a:p>
        </p:txBody>
      </p:sp>
      <p:sp>
        <p:nvSpPr>
          <p:cNvPr id="5" name="TextBox 4">
            <a:extLst>
              <a:ext uri="{FF2B5EF4-FFF2-40B4-BE49-F238E27FC236}">
                <a16:creationId xmlns:a16="http://schemas.microsoft.com/office/drawing/2014/main" id="{73D0B902-84D7-694A-2B38-F07B35284DF2}"/>
              </a:ext>
            </a:extLst>
          </p:cNvPr>
          <p:cNvSpPr txBox="1"/>
          <p:nvPr/>
        </p:nvSpPr>
        <p:spPr>
          <a:xfrm>
            <a:off x="66896" y="616945"/>
            <a:ext cx="7141261" cy="523220"/>
          </a:xfrm>
          <a:prstGeom prst="rect">
            <a:avLst/>
          </a:prstGeom>
          <a:noFill/>
        </p:spPr>
        <p:txBody>
          <a:bodyPr wrap="square" rtlCol="0">
            <a:spAutoFit/>
          </a:bodyPr>
          <a:lstStyle/>
          <a:p>
            <a:r>
              <a:rPr lang="ru-RU" sz="1400" b="1" dirty="0">
                <a:solidFill>
                  <a:schemeClr val="bg1"/>
                </a:solidFill>
                <a:latin typeface="Lato" panose="020F0502020204030203" pitchFamily="34" charset="77"/>
              </a:rPr>
              <a:t>руководство по лечению </a:t>
            </a:r>
            <a:endParaRPr lang="en-US" sz="1400" b="1" dirty="0">
              <a:solidFill>
                <a:schemeClr val="bg1"/>
              </a:solidFill>
              <a:latin typeface="Lato" panose="020F0502020204030203" pitchFamily="34" charset="77"/>
            </a:endParaRPr>
          </a:p>
          <a:p>
            <a:r>
              <a:rPr lang="en-US" sz="1400" b="1" dirty="0">
                <a:solidFill>
                  <a:schemeClr val="bg1"/>
                </a:solidFill>
                <a:latin typeface="Lato" panose="020F0502020204030203" pitchFamily="34" charset="77"/>
              </a:rPr>
              <a:t>DR-TB </a:t>
            </a:r>
            <a:endParaRPr lang="en-US" sz="1400" dirty="0">
              <a:solidFill>
                <a:schemeClr val="bg1"/>
              </a:solidFill>
              <a:latin typeface="Lato" panose="020F0502020204030203" pitchFamily="34" charset="77"/>
            </a:endParaRPr>
          </a:p>
        </p:txBody>
      </p:sp>
      <p:sp>
        <p:nvSpPr>
          <p:cNvPr id="6" name="Title 1">
            <a:extLst>
              <a:ext uri="{FF2B5EF4-FFF2-40B4-BE49-F238E27FC236}">
                <a16:creationId xmlns:a16="http://schemas.microsoft.com/office/drawing/2014/main" id="{C8DF6EE6-DD96-0CD0-45F4-03AC4DCB33E9}"/>
              </a:ext>
            </a:extLst>
          </p:cNvPr>
          <p:cNvSpPr txBox="1">
            <a:spLocks/>
          </p:cNvSpPr>
          <p:nvPr/>
        </p:nvSpPr>
        <p:spPr>
          <a:xfrm>
            <a:off x="2224316" y="115604"/>
            <a:ext cx="9804399" cy="13255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ru-RU" sz="3400" b="1" dirty="0">
                <a:solidFill>
                  <a:srgbClr val="517F33"/>
                </a:solidFill>
                <a:highlight>
                  <a:srgbClr val="FFFFFF"/>
                </a:highlight>
                <a:latin typeface="Lato" panose="020F0502020204030203" pitchFamily="34" charset="77"/>
              </a:rPr>
              <a:t>Ожидаемые обновления в глобальных руководствах </a:t>
            </a:r>
            <a:endParaRPr lang="en-US" sz="3400" b="1" dirty="0">
              <a:solidFill>
                <a:srgbClr val="517F33"/>
              </a:solidFill>
              <a:highlight>
                <a:srgbClr val="FFFFFF"/>
              </a:highlight>
              <a:latin typeface="Lato" panose="020F0502020204030203" pitchFamily="34" charset="77"/>
            </a:endParaRPr>
          </a:p>
          <a:p>
            <a:pPr algn="r"/>
            <a:r>
              <a:rPr lang="ru-RU" sz="3400" b="1" dirty="0">
                <a:solidFill>
                  <a:srgbClr val="517F33"/>
                </a:solidFill>
                <a:highlight>
                  <a:srgbClr val="FFFFFF"/>
                </a:highlight>
                <a:latin typeface="Lato" panose="020F0502020204030203" pitchFamily="34" charset="77"/>
              </a:rPr>
              <a:t>по лечению лекарственно-устойчивого туберкулеза</a:t>
            </a:r>
            <a:endParaRPr lang="en-US" sz="3400" b="1" dirty="0">
              <a:solidFill>
                <a:srgbClr val="517F33"/>
              </a:solidFill>
              <a:highlight>
                <a:srgbClr val="FFFFFF"/>
              </a:highlight>
              <a:latin typeface="Lato" panose="020F0502020204030203" pitchFamily="34" charset="77"/>
            </a:endParaRPr>
          </a:p>
          <a:p>
            <a:pPr algn="r"/>
            <a:endParaRPr lang="en-US" sz="3400" dirty="0">
              <a:highlight>
                <a:srgbClr val="FFFFFF"/>
              </a:highlight>
            </a:endParaRPr>
          </a:p>
        </p:txBody>
      </p:sp>
      <p:sp>
        <p:nvSpPr>
          <p:cNvPr id="9" name="Google Shape;220;p7">
            <a:extLst>
              <a:ext uri="{FF2B5EF4-FFF2-40B4-BE49-F238E27FC236}">
                <a16:creationId xmlns:a16="http://schemas.microsoft.com/office/drawing/2014/main" id="{1C1D4E8F-D59B-0F54-BAFC-B127EA91D0B5}"/>
              </a:ext>
            </a:extLst>
          </p:cNvPr>
          <p:cNvSpPr txBox="1">
            <a:spLocks/>
          </p:cNvSpPr>
          <p:nvPr/>
        </p:nvSpPr>
        <p:spPr>
          <a:xfrm>
            <a:off x="438104" y="1313874"/>
            <a:ext cx="11590611" cy="5008858"/>
          </a:xfrm>
          <a:prstGeom prst="rect">
            <a:avLst/>
          </a:prstGeom>
          <a:noFill/>
          <a:ln>
            <a:noFill/>
          </a:ln>
        </p:spPr>
        <p:txBody>
          <a:bodyPr spcFirstLastPara="1" wrap="square" lIns="0"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SzPts val="2400"/>
              <a:buFont typeface="Arial"/>
              <a:buChar char="•"/>
            </a:pP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Группа ВОЗ по разработке рекомендаций (</a:t>
            </a:r>
            <a:r>
              <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GDG) </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соберется в мае, чтобы рассмотреть данные исследований </a:t>
            </a:r>
            <a:r>
              <a:rPr lang="en-US" sz="2000" dirty="0" err="1">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endTB</a:t>
            </a:r>
            <a:r>
              <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 </a:t>
            </a:r>
            <a:r>
              <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BEAT Tuberculosis.</a:t>
            </a:r>
            <a:endPar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800100" lvl="2" indent="-342900">
              <a:lnSpc>
                <a:spcPct val="100000"/>
              </a:lnSpc>
              <a:spcBef>
                <a:spcPts val="1000"/>
              </a:spcBef>
              <a:buSzPts val="2400"/>
              <a:buFont typeface="Arial"/>
              <a:buChar char="•"/>
            </a:pPr>
            <a:r>
              <a:rPr lang="ru-RU" b="1"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Схемы </a:t>
            </a:r>
            <a:r>
              <a:rPr lang="en-US" b="1" dirty="0" err="1">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endTB</a:t>
            </a:r>
            <a:r>
              <a:rPr lang="en-US" b="1"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 </a:t>
            </a:r>
            <a:r>
              <a:rPr lang="en-US"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9BLMZ, 9BLLxCZ, </a:t>
            </a:r>
            <a:r>
              <a:rPr lang="ru-RU"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a:t>
            </a:r>
            <a:r>
              <a:rPr lang="en-US"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9BDLLxZ (85-90% </a:t>
            </a:r>
            <a:r>
              <a:rPr lang="ru-RU"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успешности лечения</a:t>
            </a:r>
            <a:r>
              <a:rPr lang="en-US"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marL="800100" lvl="2" indent="-342900">
              <a:lnSpc>
                <a:spcPct val="100000"/>
              </a:lnSpc>
              <a:spcBef>
                <a:spcPts val="1000"/>
              </a:spcBef>
              <a:buSzPts val="2400"/>
              <a:buFont typeface="Arial"/>
              <a:buChar char="•"/>
            </a:pPr>
            <a:r>
              <a:rPr lang="ru-RU" b="1"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Схема </a:t>
            </a:r>
            <a:r>
              <a:rPr lang="en-US" b="1"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BEAT Tuberculosis : </a:t>
            </a:r>
            <a:r>
              <a:rPr lang="en-US"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6BDL + Lx </a:t>
            </a:r>
            <a:r>
              <a:rPr lang="ru-RU"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или</a:t>
            </a:r>
            <a:r>
              <a:rPr lang="en-US"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C (87% </a:t>
            </a:r>
            <a:r>
              <a:rPr lang="ru-RU"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успешности лечения</a:t>
            </a:r>
            <a:r>
              <a:rPr lang="en-US" dirty="0">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marL="342900" indent="-342900">
              <a:lnSpc>
                <a:spcPct val="100000"/>
              </a:lnSpc>
              <a:buSzPts val="2400"/>
              <a:buFont typeface="Arial"/>
              <a:buChar char="•"/>
            </a:pP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Вероятно, это приведет к тому, что ВОЗ будет рекомендовать дополнительные схемы коротких курсов лечения лекарственно-устойчивого туберкулеза и пересмотрит роль </a:t>
            </a:r>
            <a:r>
              <a:rPr lang="ru-RU" sz="2000" dirty="0" err="1">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деламанида</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(в настоящее время его включают в группу С, и добавляют в 18-20-месячные индивидуальные схемы, когда их невозможно составить из 4-5 эффективных препаратов из групп А и В).</a:t>
            </a:r>
            <a:endPar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indent="-342900">
              <a:lnSpc>
                <a:spcPct val="100000"/>
              </a:lnSpc>
              <a:buSzPts val="2400"/>
              <a:buFont typeface="Arial"/>
              <a:buChar char="•"/>
            </a:pP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Доступ к </a:t>
            </a:r>
            <a:r>
              <a:rPr lang="ru-RU" sz="2000" dirty="0" err="1">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деламаниду</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особенно важен для групп населения, в которых не рекомендуется использовать </a:t>
            </a:r>
            <a:r>
              <a:rPr lang="en-US" sz="2000" dirty="0" err="1">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BPaL</a:t>
            </a:r>
            <a:r>
              <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 (</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например, дети, беременные женщины и лица, люди с внелегочным ТБ, люди с предшествующим воздействием или резистентностью к любому из препаратов в схеме </a:t>
            </a:r>
            <a:r>
              <a:rPr lang="en-US" sz="2000" dirty="0" err="1">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BPaL</a:t>
            </a:r>
            <a:r>
              <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 </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в течение 1 месяца или более).</a:t>
            </a:r>
          </a:p>
          <a:p>
            <a:pPr marL="342900" indent="-342900">
              <a:lnSpc>
                <a:spcPct val="100000"/>
              </a:lnSpc>
              <a:buSzPts val="2400"/>
              <a:buFont typeface="Arial"/>
              <a:buChar char="•"/>
            </a:pP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Таким образом, необходимо обеспечить более широкий доступ к </a:t>
            </a:r>
            <a:r>
              <a:rPr lang="ru-RU" sz="2000" dirty="0" err="1">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деламаниду</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(подробнее об этом Кристоф расскажет позже...)</a:t>
            </a:r>
            <a:endPar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indent="0">
              <a:lnSpc>
                <a:spcPct val="100000"/>
              </a:lnSpc>
              <a:buSzPts val="2400"/>
            </a:pPr>
            <a:endParaRPr lang="en-US" sz="2000" dirty="0">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indent="-342900">
              <a:lnSpc>
                <a:spcPct val="100000"/>
              </a:lnSpc>
              <a:buSzPts val="2400"/>
              <a:buFont typeface="Arial"/>
              <a:buChar char="•"/>
            </a:pPr>
            <a:endParaRPr lang="en-US" sz="2000" dirty="0">
              <a:latin typeface="+mj-lt"/>
              <a:ea typeface="Calibri"/>
              <a:cs typeface="Calibri"/>
            </a:endParaRPr>
          </a:p>
          <a:p>
            <a:pPr marL="0" indent="0">
              <a:lnSpc>
                <a:spcPct val="100000"/>
              </a:lnSpc>
              <a:buSzPts val="1800"/>
              <a:buFont typeface="Arial" panose="020B0604020202020204" pitchFamily="34" charset="0"/>
              <a:buNone/>
            </a:pPr>
            <a:endParaRPr lang="en-US" sz="1600" dirty="0">
              <a:latin typeface="+mj-lt"/>
              <a:ea typeface="Calibri"/>
              <a:cs typeface="Calibri"/>
              <a:sym typeface="Calibri"/>
            </a:endParaRPr>
          </a:p>
        </p:txBody>
      </p:sp>
    </p:spTree>
    <p:extLst>
      <p:ext uri="{BB962C8B-B14F-4D97-AF65-F5344CB8AC3E}">
        <p14:creationId xmlns:p14="http://schemas.microsoft.com/office/powerpoint/2010/main" val="329159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53DE-8684-110E-2AA6-F568E822A847}"/>
              </a:ext>
            </a:extLst>
          </p:cNvPr>
          <p:cNvSpPr>
            <a:spLocks noGrp="1"/>
          </p:cNvSpPr>
          <p:nvPr>
            <p:ph type="title"/>
          </p:nvPr>
        </p:nvSpPr>
        <p:spPr>
          <a:xfrm>
            <a:off x="4114799" y="365123"/>
            <a:ext cx="6046303" cy="1325563"/>
          </a:xfrm>
        </p:spPr>
        <p:txBody>
          <a:bodyPr>
            <a:normAutofit/>
          </a:bodyPr>
          <a:lstStyle/>
          <a:p>
            <a:pPr algn="r"/>
            <a:r>
              <a:rPr lang="ru-RU" sz="3000" b="1" dirty="0">
                <a:solidFill>
                  <a:srgbClr val="389ED7"/>
                </a:solidFill>
                <a:effectLst/>
                <a:highlight>
                  <a:srgbClr val="FFFFFF"/>
                </a:highlight>
                <a:latin typeface="Lato" panose="020F0502020204030203" pitchFamily="34" charset="77"/>
              </a:rPr>
              <a:t>Дети и беременные тоже заслуживают лучшего лечения </a:t>
            </a:r>
            <a:endParaRPr lang="en-GT" sz="3000">
              <a:solidFill>
                <a:srgbClr val="389ED7"/>
              </a:solidFill>
            </a:endParaRPr>
          </a:p>
        </p:txBody>
      </p:sp>
      <p:pic>
        <p:nvPicPr>
          <p:cNvPr id="6" name="Picture 5" descr="A blue and black squares&#10;&#10;Description automatically generated">
            <a:extLst>
              <a:ext uri="{FF2B5EF4-FFF2-40B4-BE49-F238E27FC236}">
                <a16:creationId xmlns:a16="http://schemas.microsoft.com/office/drawing/2014/main" id="{306BDAA9-CFEF-26CB-C2AD-7851DA8665F7}"/>
              </a:ext>
            </a:extLst>
          </p:cNvPr>
          <p:cNvPicPr>
            <a:picLocks noChangeAspect="1"/>
          </p:cNvPicPr>
          <p:nvPr/>
        </p:nvPicPr>
        <p:blipFill>
          <a:blip r:embed="rId3"/>
          <a:stretch>
            <a:fillRect/>
          </a:stretch>
        </p:blipFill>
        <p:spPr>
          <a:xfrm>
            <a:off x="10367109" y="461763"/>
            <a:ext cx="1260000" cy="1132285"/>
          </a:xfrm>
          <a:prstGeom prst="rect">
            <a:avLst/>
          </a:prstGeom>
        </p:spPr>
      </p:pic>
      <p:sp>
        <p:nvSpPr>
          <p:cNvPr id="3" name="Rectangle 2">
            <a:extLst>
              <a:ext uri="{FF2B5EF4-FFF2-40B4-BE49-F238E27FC236}">
                <a16:creationId xmlns:a16="http://schemas.microsoft.com/office/drawing/2014/main" id="{2478ACE8-6B53-B8DC-F6AE-84E112C487FD}"/>
              </a:ext>
            </a:extLst>
          </p:cNvPr>
          <p:cNvSpPr/>
          <p:nvPr/>
        </p:nvSpPr>
        <p:spPr>
          <a:xfrm>
            <a:off x="1388370" y="1700960"/>
            <a:ext cx="1668040" cy="431836"/>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Проблема</a:t>
            </a:r>
            <a:endParaRPr lang="en-GT" sz="2400" dirty="0"/>
          </a:p>
        </p:txBody>
      </p:sp>
      <p:sp>
        <p:nvSpPr>
          <p:cNvPr id="4" name="Content Placeholder 2">
            <a:extLst>
              <a:ext uri="{FF2B5EF4-FFF2-40B4-BE49-F238E27FC236}">
                <a16:creationId xmlns:a16="http://schemas.microsoft.com/office/drawing/2014/main" id="{F3D0208E-B767-8AC6-881A-3799CA3252EA}"/>
              </a:ext>
            </a:extLst>
          </p:cNvPr>
          <p:cNvSpPr txBox="1">
            <a:spLocks/>
          </p:cNvSpPr>
          <p:nvPr/>
        </p:nvSpPr>
        <p:spPr>
          <a:xfrm>
            <a:off x="497185" y="2215167"/>
            <a:ext cx="3450412" cy="4418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ru-RU" sz="2000" dirty="0">
                <a:latin typeface="Lato" panose="020F0502020204030203" pitchFamily="34" charset="77"/>
              </a:rPr>
              <a:t>Дети и беременные женщины часто оказываются последними, кто пользуется преимуществами инноваций, несмотря на то, что находятся в группе высокого риска</a:t>
            </a:r>
          </a:p>
          <a:p>
            <a:pPr marL="0" indent="0">
              <a:spcAft>
                <a:spcPts val="1000"/>
              </a:spcAft>
              <a:buNone/>
            </a:pPr>
            <a:r>
              <a:rPr lang="ru-RU" sz="2000" dirty="0">
                <a:latin typeface="Lato" panose="020F0502020204030203" pitchFamily="34" charset="77"/>
              </a:rPr>
              <a:t>Дозировка и безопасность претоманида назначения детям и беременным еще не определены</a:t>
            </a:r>
            <a:endParaRPr lang="en-GT" sz="2000" dirty="0">
              <a:latin typeface="Lato" panose="020F0502020204030203" pitchFamily="34" charset="77"/>
            </a:endParaRPr>
          </a:p>
        </p:txBody>
      </p:sp>
      <p:sp>
        <p:nvSpPr>
          <p:cNvPr id="5" name="Content Placeholder 2">
            <a:extLst>
              <a:ext uri="{FF2B5EF4-FFF2-40B4-BE49-F238E27FC236}">
                <a16:creationId xmlns:a16="http://schemas.microsoft.com/office/drawing/2014/main" id="{C8E1F161-AE22-C73F-9AA9-C70494A4C418}"/>
              </a:ext>
            </a:extLst>
          </p:cNvPr>
          <p:cNvSpPr txBox="1">
            <a:spLocks/>
          </p:cNvSpPr>
          <p:nvPr/>
        </p:nvSpPr>
        <p:spPr>
          <a:xfrm>
            <a:off x="4336941" y="2219216"/>
            <a:ext cx="3450412" cy="4490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ru-RU" sz="2000" dirty="0">
                <a:latin typeface="Lato" panose="020F0502020204030203" pitchFamily="34" charset="77"/>
              </a:rPr>
              <a:t>Кампания призвала к проведению исследований, ориентированных на пренебрегаемые и исключенные группы пациентов</a:t>
            </a:r>
          </a:p>
          <a:p>
            <a:pPr marL="0" indent="0">
              <a:spcAft>
                <a:spcPts val="1000"/>
              </a:spcAft>
              <a:buNone/>
            </a:pPr>
            <a:r>
              <a:rPr lang="ru-RU" sz="2000" dirty="0">
                <a:latin typeface="Lato" panose="020F0502020204030203" pitchFamily="34" charset="77"/>
              </a:rPr>
              <a:t>В настоящее время запланировано или проводится более 18 исследований, направленных на устранение пробелов в исследованиях 1/4/6</a:t>
            </a:r>
            <a:endParaRPr lang="en-GT" sz="2000" dirty="0">
              <a:latin typeface="Lato" panose="020F0502020204030203" pitchFamily="34" charset="77"/>
            </a:endParaRPr>
          </a:p>
        </p:txBody>
      </p:sp>
      <p:sp>
        <p:nvSpPr>
          <p:cNvPr id="8" name="Rectangle 7">
            <a:extLst>
              <a:ext uri="{FF2B5EF4-FFF2-40B4-BE49-F238E27FC236}">
                <a16:creationId xmlns:a16="http://schemas.microsoft.com/office/drawing/2014/main" id="{98F97349-85EE-6B9B-CDE4-2595AD674662}"/>
              </a:ext>
            </a:extLst>
          </p:cNvPr>
          <p:cNvSpPr/>
          <p:nvPr/>
        </p:nvSpPr>
        <p:spPr>
          <a:xfrm>
            <a:off x="497185" y="2128747"/>
            <a:ext cx="3450412" cy="4576925"/>
          </a:xfrm>
          <a:prstGeom prst="rect">
            <a:avLst/>
          </a:prstGeom>
          <a:noFill/>
          <a:ln w="25400">
            <a:solidFill>
              <a:srgbClr val="389E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9" name="Rectangle 8">
            <a:extLst>
              <a:ext uri="{FF2B5EF4-FFF2-40B4-BE49-F238E27FC236}">
                <a16:creationId xmlns:a16="http://schemas.microsoft.com/office/drawing/2014/main" id="{9ADE76E6-04D9-C29C-3B70-9EA87D96B203}"/>
              </a:ext>
            </a:extLst>
          </p:cNvPr>
          <p:cNvSpPr/>
          <p:nvPr/>
        </p:nvSpPr>
        <p:spPr>
          <a:xfrm>
            <a:off x="4336941" y="2127866"/>
            <a:ext cx="3450412" cy="4576927"/>
          </a:xfrm>
          <a:prstGeom prst="rect">
            <a:avLst/>
          </a:prstGeom>
          <a:noFill/>
          <a:ln w="25400">
            <a:solidFill>
              <a:srgbClr val="389E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1" name="Content Placeholder 2">
            <a:extLst>
              <a:ext uri="{FF2B5EF4-FFF2-40B4-BE49-F238E27FC236}">
                <a16:creationId xmlns:a16="http://schemas.microsoft.com/office/drawing/2014/main" id="{2D098BA0-9B94-B222-D2D3-2C518614E666}"/>
              </a:ext>
            </a:extLst>
          </p:cNvPr>
          <p:cNvSpPr txBox="1">
            <a:spLocks/>
          </p:cNvSpPr>
          <p:nvPr/>
        </p:nvSpPr>
        <p:spPr>
          <a:xfrm>
            <a:off x="8176697" y="2208943"/>
            <a:ext cx="3696216" cy="4490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ru-RU" sz="2000" dirty="0">
                <a:latin typeface="Lato" panose="020F0502020204030203" pitchFamily="34" charset="77"/>
              </a:rPr>
              <a:t>Расширение масштабов применения более эффективных схем лечения лекарственно-устойчивого ТБ у детей и беременных женщин на основе методик </a:t>
            </a:r>
            <a:r>
              <a:rPr lang="en-GT" sz="2000">
                <a:latin typeface="Lato" panose="020F0502020204030203" pitchFamily="34" charset="77"/>
              </a:rPr>
              <a:t>EndTB </a:t>
            </a:r>
            <a:r>
              <a:rPr lang="ru-RU" sz="2000" dirty="0">
                <a:latin typeface="Lato" panose="020F0502020204030203" pitchFamily="34" charset="77"/>
              </a:rPr>
              <a:t>и </a:t>
            </a:r>
            <a:r>
              <a:rPr lang="en-GT" sz="2000">
                <a:latin typeface="Lato" panose="020F0502020204030203" pitchFamily="34" charset="77"/>
              </a:rPr>
              <a:t>BEAT-TB South Africa</a:t>
            </a:r>
          </a:p>
          <a:p>
            <a:pPr marL="0" indent="0">
              <a:spcAft>
                <a:spcPts val="1000"/>
              </a:spcAft>
              <a:buNone/>
            </a:pPr>
            <a:r>
              <a:rPr lang="ru-RU" sz="2000" dirty="0">
                <a:latin typeface="Lato" panose="020F0502020204030203" pitchFamily="34" charset="77"/>
              </a:rPr>
              <a:t>Поддержка подходов, ориентированных на семью, предоставление ресурсов для консультирования, расширение доступа к препаратам, пригодным для детей</a:t>
            </a:r>
            <a:endParaRPr lang="en-GT" sz="2000" dirty="0">
              <a:latin typeface="Lato" panose="020F0502020204030203" pitchFamily="34" charset="77"/>
            </a:endParaRPr>
          </a:p>
        </p:txBody>
      </p:sp>
      <p:sp>
        <p:nvSpPr>
          <p:cNvPr id="12" name="Rectangle 11">
            <a:extLst>
              <a:ext uri="{FF2B5EF4-FFF2-40B4-BE49-F238E27FC236}">
                <a16:creationId xmlns:a16="http://schemas.microsoft.com/office/drawing/2014/main" id="{F75A6454-9C35-0954-F254-B66C6E7C27C5}"/>
              </a:ext>
            </a:extLst>
          </p:cNvPr>
          <p:cNvSpPr/>
          <p:nvPr/>
        </p:nvSpPr>
        <p:spPr>
          <a:xfrm>
            <a:off x="8176697" y="2117593"/>
            <a:ext cx="3696216" cy="4576927"/>
          </a:xfrm>
          <a:prstGeom prst="rect">
            <a:avLst/>
          </a:prstGeom>
          <a:noFill/>
          <a:ln w="25400">
            <a:solidFill>
              <a:srgbClr val="389E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5" name="Rectangle 14">
            <a:extLst>
              <a:ext uri="{FF2B5EF4-FFF2-40B4-BE49-F238E27FC236}">
                <a16:creationId xmlns:a16="http://schemas.microsoft.com/office/drawing/2014/main" id="{48784EAE-4E8F-86F7-BE84-8152A71FEBBC}"/>
              </a:ext>
            </a:extLst>
          </p:cNvPr>
          <p:cNvSpPr/>
          <p:nvPr/>
        </p:nvSpPr>
        <p:spPr>
          <a:xfrm>
            <a:off x="5303947" y="1700960"/>
            <a:ext cx="1516400" cy="431836"/>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Прогресс</a:t>
            </a:r>
            <a:endParaRPr lang="en-GT" sz="2400" dirty="0"/>
          </a:p>
        </p:txBody>
      </p:sp>
      <p:sp>
        <p:nvSpPr>
          <p:cNvPr id="16" name="Rectangle 15">
            <a:extLst>
              <a:ext uri="{FF2B5EF4-FFF2-40B4-BE49-F238E27FC236}">
                <a16:creationId xmlns:a16="http://schemas.microsoft.com/office/drawing/2014/main" id="{486C3122-EDC0-EC08-6FEA-C61B2DC4B283}"/>
              </a:ext>
            </a:extLst>
          </p:cNvPr>
          <p:cNvSpPr/>
          <p:nvPr/>
        </p:nvSpPr>
        <p:spPr>
          <a:xfrm>
            <a:off x="9061300" y="1690686"/>
            <a:ext cx="2018328" cy="431836"/>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Приоритеты</a:t>
            </a:r>
            <a:endParaRPr lang="en-GT" sz="2400" dirty="0"/>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8483C247-C020-2405-5168-8AE9AA8A6CA4}"/>
                  </a:ext>
                </a:extLst>
              </p14:cNvPr>
              <p14:cNvContentPartPr/>
              <p14:nvPr/>
            </p14:nvContentPartPr>
            <p14:xfrm>
              <a:off x="7949912" y="2017718"/>
              <a:ext cx="4085561" cy="2680281"/>
            </p14:xfrm>
          </p:contentPart>
        </mc:Choice>
        <mc:Fallback xmlns="">
          <p:pic>
            <p:nvPicPr>
              <p:cNvPr id="20" name="Ink 19">
                <a:extLst>
                  <a:ext uri="{FF2B5EF4-FFF2-40B4-BE49-F238E27FC236}">
                    <a16:creationId xmlns:a16="http://schemas.microsoft.com/office/drawing/2014/main" id="{8483C247-C020-2405-5168-8AE9AA8A6CA4}"/>
                  </a:ext>
                </a:extLst>
              </p:cNvPr>
              <p:cNvPicPr/>
              <p:nvPr/>
            </p:nvPicPr>
            <p:blipFill>
              <a:blip r:embed="rId5"/>
              <a:stretch>
                <a:fillRect/>
              </a:stretch>
            </p:blipFill>
            <p:spPr>
              <a:xfrm>
                <a:off x="7888353" y="1956156"/>
                <a:ext cx="4208679" cy="2803405"/>
              </a:xfrm>
              <a:prstGeom prst="rect">
                <a:avLst/>
              </a:prstGeom>
            </p:spPr>
          </p:pic>
        </mc:Fallback>
      </mc:AlternateContent>
    </p:spTree>
    <p:extLst>
      <p:ext uri="{BB962C8B-B14F-4D97-AF65-F5344CB8AC3E}">
        <p14:creationId xmlns:p14="http://schemas.microsoft.com/office/powerpoint/2010/main" val="32706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53DE-8684-110E-2AA6-F568E822A847}"/>
              </a:ext>
            </a:extLst>
          </p:cNvPr>
          <p:cNvSpPr>
            <a:spLocks noGrp="1"/>
          </p:cNvSpPr>
          <p:nvPr>
            <p:ph type="title"/>
          </p:nvPr>
        </p:nvSpPr>
        <p:spPr>
          <a:xfrm>
            <a:off x="2033753" y="365125"/>
            <a:ext cx="7865622" cy="1325563"/>
          </a:xfrm>
        </p:spPr>
        <p:txBody>
          <a:bodyPr>
            <a:noAutofit/>
          </a:bodyPr>
          <a:lstStyle/>
          <a:p>
            <a:pPr algn="r"/>
            <a:r>
              <a:rPr lang="ru-RU" sz="3000" b="1" dirty="0">
                <a:solidFill>
                  <a:srgbClr val="389ED7"/>
                </a:solidFill>
                <a:effectLst/>
                <a:highlight>
                  <a:srgbClr val="FFFFFF"/>
                </a:highlight>
                <a:latin typeface="Lato" panose="020F0502020204030203" pitchFamily="34" charset="77"/>
              </a:rPr>
              <a:t>Для доступа к лучшим методам лечения требуется лучший доступ к диагностике </a:t>
            </a:r>
            <a:endParaRPr lang="en-US" sz="3000" dirty="0">
              <a:solidFill>
                <a:srgbClr val="389ED7"/>
              </a:solidFill>
              <a:effectLst/>
              <a:highlight>
                <a:srgbClr val="FFFFFF"/>
              </a:highlight>
            </a:endParaRPr>
          </a:p>
        </p:txBody>
      </p:sp>
      <p:pic>
        <p:nvPicPr>
          <p:cNvPr id="7" name="Picture 6" descr="A blue and black squares&#10;&#10;Description automatically generated">
            <a:extLst>
              <a:ext uri="{FF2B5EF4-FFF2-40B4-BE49-F238E27FC236}">
                <a16:creationId xmlns:a16="http://schemas.microsoft.com/office/drawing/2014/main" id="{37671699-2F2B-E9DC-01CF-84989E3EB946}"/>
              </a:ext>
            </a:extLst>
          </p:cNvPr>
          <p:cNvPicPr>
            <a:picLocks noChangeAspect="1"/>
          </p:cNvPicPr>
          <p:nvPr/>
        </p:nvPicPr>
        <p:blipFill>
          <a:blip r:embed="rId3"/>
          <a:stretch>
            <a:fillRect/>
          </a:stretch>
        </p:blipFill>
        <p:spPr>
          <a:xfrm>
            <a:off x="10332339" y="365125"/>
            <a:ext cx="1260000" cy="1132285"/>
          </a:xfrm>
          <a:prstGeom prst="rect">
            <a:avLst/>
          </a:prstGeom>
        </p:spPr>
      </p:pic>
      <p:sp>
        <p:nvSpPr>
          <p:cNvPr id="4" name="TextBox 3">
            <a:extLst>
              <a:ext uri="{FF2B5EF4-FFF2-40B4-BE49-F238E27FC236}">
                <a16:creationId xmlns:a16="http://schemas.microsoft.com/office/drawing/2014/main" id="{CF26EF90-2021-9C12-2A0B-E78A735EEBAB}"/>
              </a:ext>
            </a:extLst>
          </p:cNvPr>
          <p:cNvSpPr txBox="1"/>
          <p:nvPr/>
        </p:nvSpPr>
        <p:spPr>
          <a:xfrm>
            <a:off x="6964325" y="6556089"/>
            <a:ext cx="5227675" cy="276999"/>
          </a:xfrm>
          <a:prstGeom prst="rect">
            <a:avLst/>
          </a:prstGeom>
          <a:noFill/>
        </p:spPr>
        <p:txBody>
          <a:bodyPr wrap="square" rtlCol="0">
            <a:spAutoFit/>
          </a:bodyPr>
          <a:lstStyle/>
          <a:p>
            <a:pPr algn="r"/>
            <a:r>
              <a:rPr lang="ru-RU" sz="1200" i="1" dirty="0">
                <a:latin typeface="Lato" panose="020F0502020204030203" pitchFamily="34" charset="77"/>
              </a:rPr>
              <a:t>*Данные из анализа пояснительной записки Глобального фонда.</a:t>
            </a:r>
            <a:endParaRPr lang="en-GT" sz="1200" i="1">
              <a:latin typeface="Lato" panose="020F0502020204030203" pitchFamily="34" charset="77"/>
            </a:endParaRPr>
          </a:p>
        </p:txBody>
      </p:sp>
      <p:sp>
        <p:nvSpPr>
          <p:cNvPr id="5" name="Rectangle 4">
            <a:extLst>
              <a:ext uri="{FF2B5EF4-FFF2-40B4-BE49-F238E27FC236}">
                <a16:creationId xmlns:a16="http://schemas.microsoft.com/office/drawing/2014/main" id="{8BAE43C3-30DE-6A9E-AA37-299DE308F7EA}"/>
              </a:ext>
            </a:extLst>
          </p:cNvPr>
          <p:cNvSpPr/>
          <p:nvPr/>
        </p:nvSpPr>
        <p:spPr>
          <a:xfrm>
            <a:off x="1388370" y="1700960"/>
            <a:ext cx="1668040" cy="431836"/>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Проблема</a:t>
            </a:r>
            <a:endParaRPr lang="en-GT" sz="2400" dirty="0"/>
          </a:p>
        </p:txBody>
      </p:sp>
      <p:sp>
        <p:nvSpPr>
          <p:cNvPr id="6" name="Content Placeholder 2">
            <a:extLst>
              <a:ext uri="{FF2B5EF4-FFF2-40B4-BE49-F238E27FC236}">
                <a16:creationId xmlns:a16="http://schemas.microsoft.com/office/drawing/2014/main" id="{BB9C2A6F-0EE9-A57F-C729-1502B0EA2D47}"/>
              </a:ext>
            </a:extLst>
          </p:cNvPr>
          <p:cNvSpPr txBox="1">
            <a:spLocks/>
          </p:cNvSpPr>
          <p:nvPr/>
        </p:nvSpPr>
        <p:spPr>
          <a:xfrm>
            <a:off x="537825" y="2215167"/>
            <a:ext cx="3450412" cy="4111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000" dirty="0">
                <a:latin typeface="Lato" panose="020F0502020204030203" pitchFamily="34" charset="77"/>
              </a:rPr>
              <a:t>Сохраняются значительные пробелы в диагностике (такие как: 30% людей с ТБ, которым не поставлен диагноз, 80% детей с ТБ с множественной лекарственной устойчивостью, которым не поставлен диагноз).</a:t>
            </a:r>
            <a:endParaRPr lang="en-GT" sz="2000" dirty="0">
              <a:latin typeface="Lato" panose="020F0502020204030203" pitchFamily="34" charset="77"/>
            </a:endParaRPr>
          </a:p>
        </p:txBody>
      </p:sp>
      <p:sp>
        <p:nvSpPr>
          <p:cNvPr id="8" name="Content Placeholder 2">
            <a:extLst>
              <a:ext uri="{FF2B5EF4-FFF2-40B4-BE49-F238E27FC236}">
                <a16:creationId xmlns:a16="http://schemas.microsoft.com/office/drawing/2014/main" id="{866FC3FA-A6C6-B167-D675-DC45EB00BAE5}"/>
              </a:ext>
            </a:extLst>
          </p:cNvPr>
          <p:cNvSpPr txBox="1">
            <a:spLocks/>
          </p:cNvSpPr>
          <p:nvPr/>
        </p:nvSpPr>
        <p:spPr>
          <a:xfrm>
            <a:off x="4397901" y="2219216"/>
            <a:ext cx="3450412" cy="41069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ru-RU" sz="2000" dirty="0">
                <a:latin typeface="Lato" panose="020F0502020204030203" pitchFamily="34" charset="77"/>
              </a:rPr>
              <a:t>Во всех странах имеются планы по расширению доступа к быстрой молекулярной диагностике в качестве первичного теста на ТБ* </a:t>
            </a:r>
          </a:p>
          <a:p>
            <a:pPr marL="0" indent="0">
              <a:spcBef>
                <a:spcPts val="400"/>
              </a:spcBef>
              <a:buNone/>
            </a:pPr>
            <a:r>
              <a:rPr lang="ru-RU" sz="2000" dirty="0">
                <a:latin typeface="Lato" panose="020F0502020204030203" pitchFamily="34" charset="77"/>
              </a:rPr>
              <a:t>У большинства стран есть планы по расширению доступа к децентрализованному тестированию на лекарственную чувствительность*</a:t>
            </a:r>
            <a:endParaRPr lang="en-GT" sz="2000" dirty="0">
              <a:latin typeface="Lato" panose="020F0502020204030203" pitchFamily="34" charset="77"/>
            </a:endParaRPr>
          </a:p>
        </p:txBody>
      </p:sp>
      <p:sp>
        <p:nvSpPr>
          <p:cNvPr id="9" name="Rectangle 8">
            <a:extLst>
              <a:ext uri="{FF2B5EF4-FFF2-40B4-BE49-F238E27FC236}">
                <a16:creationId xmlns:a16="http://schemas.microsoft.com/office/drawing/2014/main" id="{5694CB94-F015-8785-6C38-1E1EDEC48A56}"/>
              </a:ext>
            </a:extLst>
          </p:cNvPr>
          <p:cNvSpPr/>
          <p:nvPr/>
        </p:nvSpPr>
        <p:spPr>
          <a:xfrm>
            <a:off x="497185" y="2128748"/>
            <a:ext cx="3450412" cy="4207698"/>
          </a:xfrm>
          <a:prstGeom prst="rect">
            <a:avLst/>
          </a:prstGeom>
          <a:noFill/>
          <a:ln w="25400">
            <a:solidFill>
              <a:srgbClr val="389E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B582A71C-D1BB-5AC5-72F5-FA96F9D9E8C4}"/>
              </a:ext>
            </a:extLst>
          </p:cNvPr>
          <p:cNvSpPr/>
          <p:nvPr/>
        </p:nvSpPr>
        <p:spPr>
          <a:xfrm>
            <a:off x="4336941" y="2127867"/>
            <a:ext cx="3450412" cy="4208578"/>
          </a:xfrm>
          <a:prstGeom prst="rect">
            <a:avLst/>
          </a:prstGeom>
          <a:noFill/>
          <a:ln w="25400">
            <a:solidFill>
              <a:srgbClr val="389E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1" name="Content Placeholder 2">
            <a:extLst>
              <a:ext uri="{FF2B5EF4-FFF2-40B4-BE49-F238E27FC236}">
                <a16:creationId xmlns:a16="http://schemas.microsoft.com/office/drawing/2014/main" id="{B26C5511-4289-39A6-4F53-00B15732779B}"/>
              </a:ext>
            </a:extLst>
          </p:cNvPr>
          <p:cNvSpPr txBox="1">
            <a:spLocks/>
          </p:cNvSpPr>
          <p:nvPr/>
        </p:nvSpPr>
        <p:spPr>
          <a:xfrm>
            <a:off x="8237657" y="2208943"/>
            <a:ext cx="3696216" cy="4127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ru-RU" sz="2000" dirty="0">
                <a:latin typeface="Lato" panose="020F0502020204030203" pitchFamily="34" charset="77"/>
              </a:rPr>
              <a:t>Расширение доступа к быстрой молекулярной диагностике в качестве первоначального теста для всех</a:t>
            </a:r>
          </a:p>
          <a:p>
            <a:pPr marL="0" indent="0">
              <a:spcBef>
                <a:spcPts val="400"/>
              </a:spcBef>
              <a:buNone/>
            </a:pPr>
            <a:r>
              <a:rPr lang="ru-RU" sz="2000" dirty="0">
                <a:latin typeface="Lato" panose="020F0502020204030203" pitchFamily="34" charset="77"/>
              </a:rPr>
              <a:t>Расширение доступа к тестированию на устойчивость к фторхинолонам и изониазиду для всех</a:t>
            </a:r>
          </a:p>
          <a:p>
            <a:pPr marL="0" indent="0">
              <a:spcBef>
                <a:spcPts val="400"/>
              </a:spcBef>
              <a:buNone/>
            </a:pPr>
            <a:r>
              <a:rPr lang="ru-RU" sz="2000" dirty="0">
                <a:latin typeface="Lato" panose="020F0502020204030203" pitchFamily="34" charset="77"/>
              </a:rPr>
              <a:t>Устранение пробелов в диагностике для детей, людей, живущих с ВИЧ, и беременных женщин</a:t>
            </a:r>
            <a:endParaRPr lang="en-GT" sz="2000" dirty="0">
              <a:latin typeface="Lato" panose="020F0502020204030203" pitchFamily="34" charset="77"/>
            </a:endParaRPr>
          </a:p>
        </p:txBody>
      </p:sp>
      <p:sp>
        <p:nvSpPr>
          <p:cNvPr id="12" name="Rectangle 11">
            <a:extLst>
              <a:ext uri="{FF2B5EF4-FFF2-40B4-BE49-F238E27FC236}">
                <a16:creationId xmlns:a16="http://schemas.microsoft.com/office/drawing/2014/main" id="{46473B1B-A6BC-71D4-DBE7-5824FA42F86A}"/>
              </a:ext>
            </a:extLst>
          </p:cNvPr>
          <p:cNvSpPr/>
          <p:nvPr/>
        </p:nvSpPr>
        <p:spPr>
          <a:xfrm>
            <a:off x="8176697" y="2117594"/>
            <a:ext cx="3696216" cy="4208578"/>
          </a:xfrm>
          <a:prstGeom prst="rect">
            <a:avLst/>
          </a:prstGeom>
          <a:noFill/>
          <a:ln w="25400">
            <a:solidFill>
              <a:srgbClr val="389E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3" name="Rectangle 12">
            <a:extLst>
              <a:ext uri="{FF2B5EF4-FFF2-40B4-BE49-F238E27FC236}">
                <a16:creationId xmlns:a16="http://schemas.microsoft.com/office/drawing/2014/main" id="{25EA80E2-35C5-6401-D6DD-17D73A8909C3}"/>
              </a:ext>
            </a:extLst>
          </p:cNvPr>
          <p:cNvSpPr/>
          <p:nvPr/>
        </p:nvSpPr>
        <p:spPr>
          <a:xfrm>
            <a:off x="5303947" y="1700960"/>
            <a:ext cx="1516400" cy="431836"/>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Прогресс</a:t>
            </a:r>
            <a:endParaRPr lang="en-GT" sz="2400" dirty="0"/>
          </a:p>
        </p:txBody>
      </p:sp>
      <p:sp>
        <p:nvSpPr>
          <p:cNvPr id="14" name="Rectangle 13">
            <a:extLst>
              <a:ext uri="{FF2B5EF4-FFF2-40B4-BE49-F238E27FC236}">
                <a16:creationId xmlns:a16="http://schemas.microsoft.com/office/drawing/2014/main" id="{6A6BBD3A-1485-4B04-6DF0-5B1A7FB94AAB}"/>
              </a:ext>
            </a:extLst>
          </p:cNvPr>
          <p:cNvSpPr/>
          <p:nvPr/>
        </p:nvSpPr>
        <p:spPr>
          <a:xfrm>
            <a:off x="9081620" y="1690686"/>
            <a:ext cx="2018328" cy="431836"/>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Приоритеты</a:t>
            </a:r>
            <a:endParaRPr lang="en-GT" sz="2400"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ECB6737-5B65-BFB3-EAA4-29A43481342A}"/>
                  </a:ext>
                </a:extLst>
              </p14:cNvPr>
              <p14:cNvContentPartPr/>
              <p14:nvPr/>
            </p14:nvContentPartPr>
            <p14:xfrm>
              <a:off x="7990552" y="2028829"/>
              <a:ext cx="4085561" cy="2073740"/>
            </p14:xfrm>
          </p:contentPart>
        </mc:Choice>
        <mc:Fallback xmlns="">
          <p:pic>
            <p:nvPicPr>
              <p:cNvPr id="3" name="Ink 2">
                <a:extLst>
                  <a:ext uri="{FF2B5EF4-FFF2-40B4-BE49-F238E27FC236}">
                    <a16:creationId xmlns:a16="http://schemas.microsoft.com/office/drawing/2014/main" id="{5ECB6737-5B65-BFB3-EAA4-29A43481342A}"/>
                  </a:ext>
                </a:extLst>
              </p:cNvPr>
              <p:cNvPicPr/>
              <p:nvPr/>
            </p:nvPicPr>
            <p:blipFill>
              <a:blip r:embed="rId5"/>
              <a:stretch>
                <a:fillRect/>
              </a:stretch>
            </p:blipFill>
            <p:spPr>
              <a:xfrm>
                <a:off x="7928993" y="1967276"/>
                <a:ext cx="4208679" cy="2196847"/>
              </a:xfrm>
              <a:prstGeom prst="rect">
                <a:avLst/>
              </a:prstGeom>
            </p:spPr>
          </p:pic>
        </mc:Fallback>
      </mc:AlternateContent>
    </p:spTree>
    <p:extLst>
      <p:ext uri="{BB962C8B-B14F-4D97-AF65-F5344CB8AC3E}">
        <p14:creationId xmlns:p14="http://schemas.microsoft.com/office/powerpoint/2010/main" val="237727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829D4F-94DB-C096-AD38-46AAE20649B1}"/>
              </a:ext>
            </a:extLst>
          </p:cNvPr>
          <p:cNvSpPr/>
          <p:nvPr/>
        </p:nvSpPr>
        <p:spPr>
          <a:xfrm>
            <a:off x="6654" y="0"/>
            <a:ext cx="5445879" cy="6858000"/>
          </a:xfrm>
          <a:prstGeom prst="rect">
            <a:avLst/>
          </a:prstGeom>
          <a:solidFill>
            <a:srgbClr val="ED45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 name="Title 1">
            <a:extLst>
              <a:ext uri="{FF2B5EF4-FFF2-40B4-BE49-F238E27FC236}">
                <a16:creationId xmlns:a16="http://schemas.microsoft.com/office/drawing/2014/main" id="{8AE2A740-80EB-B686-99A3-1F48E396A672}"/>
              </a:ext>
            </a:extLst>
          </p:cNvPr>
          <p:cNvSpPr>
            <a:spLocks noGrp="1"/>
          </p:cNvSpPr>
          <p:nvPr>
            <p:ph type="title"/>
          </p:nvPr>
        </p:nvSpPr>
        <p:spPr>
          <a:xfrm>
            <a:off x="629921" y="385445"/>
            <a:ext cx="9306560" cy="1325563"/>
          </a:xfrm>
        </p:spPr>
        <p:txBody>
          <a:bodyPr>
            <a:normAutofit/>
          </a:bodyPr>
          <a:lstStyle/>
          <a:p>
            <a:pPr algn="r"/>
            <a:r>
              <a:rPr lang="ru-RU" sz="3200" b="1" dirty="0">
                <a:solidFill>
                  <a:schemeClr val="bg1"/>
                </a:solidFill>
                <a:effectLst/>
                <a:latin typeface="Lato" panose="020F0502020204030203" pitchFamily="34" charset="77"/>
              </a:rPr>
              <a:t>Достижение 1/4/6</a:t>
            </a:r>
            <a:r>
              <a:rPr lang="en-US" sz="3200" b="1" dirty="0">
                <a:solidFill>
                  <a:schemeClr val="bg1"/>
                </a:solidFill>
                <a:effectLst/>
                <a:latin typeface="Lato" panose="020F0502020204030203" pitchFamily="34" charset="77"/>
              </a:rPr>
              <a:t>x24:</a:t>
            </a:r>
            <a:r>
              <a:rPr lang="ru-RU" sz="3200" b="1" dirty="0">
                <a:solidFill>
                  <a:schemeClr val="bg1"/>
                </a:solidFill>
                <a:effectLst/>
                <a:latin typeface="Lato" panose="020F0502020204030203" pitchFamily="34" charset="77"/>
              </a:rPr>
              <a:t>  </a:t>
            </a:r>
            <a:r>
              <a:rPr lang="ru-RU" sz="3200" b="1" dirty="0">
                <a:solidFill>
                  <a:srgbClr val="ED452F"/>
                </a:solidFill>
                <a:effectLst/>
                <a:latin typeface="Lato" panose="020F0502020204030203" pitchFamily="34" charset="77"/>
              </a:rPr>
              <a:t>коллективный призыв </a:t>
            </a:r>
            <a:br>
              <a:rPr lang="ru-RU" sz="3200" b="1" dirty="0">
                <a:solidFill>
                  <a:srgbClr val="ED452F"/>
                </a:solidFill>
                <a:effectLst/>
                <a:latin typeface="Lato" panose="020F0502020204030203" pitchFamily="34" charset="77"/>
              </a:rPr>
            </a:br>
            <a:r>
              <a:rPr lang="ru-RU" sz="3200" b="1" dirty="0">
                <a:solidFill>
                  <a:srgbClr val="ED452F"/>
                </a:solidFill>
                <a:effectLst/>
                <a:latin typeface="Lato" panose="020F0502020204030203" pitchFamily="34" charset="77"/>
              </a:rPr>
              <a:t>к действию </a:t>
            </a:r>
            <a:endParaRPr lang="en-US" sz="3200" dirty="0">
              <a:solidFill>
                <a:srgbClr val="ED452F"/>
              </a:solidFill>
              <a:effectLst/>
            </a:endParaRPr>
          </a:p>
        </p:txBody>
      </p:sp>
      <p:pic>
        <p:nvPicPr>
          <p:cNvPr id="5" name="Picture 4" descr="A red and black megaphone&#10;&#10;Description automatically generated">
            <a:extLst>
              <a:ext uri="{FF2B5EF4-FFF2-40B4-BE49-F238E27FC236}">
                <a16:creationId xmlns:a16="http://schemas.microsoft.com/office/drawing/2014/main" id="{2296B764-E790-A6DC-444A-F97A6C836E37}"/>
              </a:ext>
            </a:extLst>
          </p:cNvPr>
          <p:cNvPicPr>
            <a:picLocks noChangeAspect="1"/>
          </p:cNvPicPr>
          <p:nvPr/>
        </p:nvPicPr>
        <p:blipFill>
          <a:blip r:embed="rId3"/>
          <a:stretch>
            <a:fillRect/>
          </a:stretch>
        </p:blipFill>
        <p:spPr>
          <a:xfrm flipH="1">
            <a:off x="10485079" y="365125"/>
            <a:ext cx="1260000" cy="1172974"/>
          </a:xfrm>
          <a:prstGeom prst="rect">
            <a:avLst/>
          </a:prstGeom>
        </p:spPr>
      </p:pic>
      <p:sp>
        <p:nvSpPr>
          <p:cNvPr id="10" name="TextBox 9">
            <a:extLst>
              <a:ext uri="{FF2B5EF4-FFF2-40B4-BE49-F238E27FC236}">
                <a16:creationId xmlns:a16="http://schemas.microsoft.com/office/drawing/2014/main" id="{4188AC97-B25A-4E62-6E8A-D22DF551166D}"/>
              </a:ext>
            </a:extLst>
          </p:cNvPr>
          <p:cNvSpPr txBox="1"/>
          <p:nvPr/>
        </p:nvSpPr>
        <p:spPr>
          <a:xfrm>
            <a:off x="1295452" y="1864982"/>
            <a:ext cx="4030133" cy="461665"/>
          </a:xfrm>
          <a:prstGeom prst="rect">
            <a:avLst/>
          </a:prstGeom>
          <a:noFill/>
        </p:spPr>
        <p:txBody>
          <a:bodyPr wrap="square" rtlCol="0">
            <a:spAutoFit/>
          </a:bodyPr>
          <a:lstStyle/>
          <a:p>
            <a:pPr marL="0" indent="0" algn="r">
              <a:lnSpc>
                <a:spcPct val="100000"/>
              </a:lnSpc>
              <a:spcAft>
                <a:spcPts val="1000"/>
              </a:spcAft>
              <a:buNone/>
            </a:pPr>
            <a:r>
              <a:rPr lang="ru-RU" sz="2400" b="1" dirty="0">
                <a:solidFill>
                  <a:schemeClr val="bg1"/>
                </a:solidFill>
                <a:latin typeface="Lato" panose="020F0502020204030203" pitchFamily="34" charset="77"/>
              </a:rPr>
              <a:t>Правительства стран</a:t>
            </a:r>
          </a:p>
        </p:txBody>
      </p:sp>
      <p:sp>
        <p:nvSpPr>
          <p:cNvPr id="12" name="TextBox 11">
            <a:extLst>
              <a:ext uri="{FF2B5EF4-FFF2-40B4-BE49-F238E27FC236}">
                <a16:creationId xmlns:a16="http://schemas.microsoft.com/office/drawing/2014/main" id="{003776F7-09DA-930F-FC21-DDC40AE4C137}"/>
              </a:ext>
            </a:extLst>
          </p:cNvPr>
          <p:cNvSpPr txBox="1"/>
          <p:nvPr/>
        </p:nvSpPr>
        <p:spPr>
          <a:xfrm>
            <a:off x="-208332" y="3955543"/>
            <a:ext cx="5533917" cy="461665"/>
          </a:xfrm>
          <a:prstGeom prst="rect">
            <a:avLst/>
          </a:prstGeom>
          <a:noFill/>
        </p:spPr>
        <p:txBody>
          <a:bodyPr wrap="square" rtlCol="0">
            <a:spAutoFit/>
          </a:bodyPr>
          <a:lstStyle/>
          <a:p>
            <a:pPr marL="0" indent="0" algn="r">
              <a:lnSpc>
                <a:spcPct val="100000"/>
              </a:lnSpc>
              <a:spcAft>
                <a:spcPts val="1000"/>
              </a:spcAft>
              <a:buNone/>
            </a:pPr>
            <a:r>
              <a:rPr lang="ru-RU" sz="2400" b="1" dirty="0">
                <a:solidFill>
                  <a:schemeClr val="bg1"/>
                </a:solidFill>
                <a:latin typeface="Lato" panose="020F0502020204030203" pitchFamily="34" charset="77"/>
                <a:sym typeface="Wingdings" pitchFamily="2" charset="2"/>
              </a:rPr>
              <a:t>Финансирующие организации</a:t>
            </a:r>
            <a:endParaRPr lang="en-GT" sz="2400" dirty="0">
              <a:solidFill>
                <a:schemeClr val="bg1"/>
              </a:solidFill>
              <a:latin typeface="Lato" panose="020F0502020204030203" pitchFamily="34" charset="77"/>
              <a:sym typeface="Wingdings" pitchFamily="2" charset="2"/>
            </a:endParaRPr>
          </a:p>
        </p:txBody>
      </p:sp>
      <p:sp>
        <p:nvSpPr>
          <p:cNvPr id="13" name="TextBox 12">
            <a:extLst>
              <a:ext uri="{FF2B5EF4-FFF2-40B4-BE49-F238E27FC236}">
                <a16:creationId xmlns:a16="http://schemas.microsoft.com/office/drawing/2014/main" id="{E5C86217-2538-0916-9A5D-3E81DF518CCB}"/>
              </a:ext>
            </a:extLst>
          </p:cNvPr>
          <p:cNvSpPr txBox="1"/>
          <p:nvPr/>
        </p:nvSpPr>
        <p:spPr>
          <a:xfrm>
            <a:off x="527959" y="2869191"/>
            <a:ext cx="4797626" cy="461665"/>
          </a:xfrm>
          <a:prstGeom prst="rect">
            <a:avLst/>
          </a:prstGeom>
          <a:noFill/>
        </p:spPr>
        <p:txBody>
          <a:bodyPr wrap="square" rtlCol="0">
            <a:spAutoFit/>
          </a:bodyPr>
          <a:lstStyle/>
          <a:p>
            <a:pPr marL="0" indent="0" algn="r">
              <a:lnSpc>
                <a:spcPct val="100000"/>
              </a:lnSpc>
              <a:spcAft>
                <a:spcPts val="1000"/>
              </a:spcAft>
              <a:buNone/>
            </a:pPr>
            <a:r>
              <a:rPr lang="ru-RU" sz="2400" b="1" dirty="0">
                <a:solidFill>
                  <a:schemeClr val="bg1"/>
                </a:solidFill>
                <a:latin typeface="Lato" panose="020F0502020204030203" pitchFamily="34" charset="77"/>
                <a:sym typeface="Wingdings" pitchFamily="2" charset="2"/>
              </a:rPr>
              <a:t>ВОЗ</a:t>
            </a:r>
          </a:p>
        </p:txBody>
      </p:sp>
      <p:sp>
        <p:nvSpPr>
          <p:cNvPr id="14" name="TextBox 13">
            <a:extLst>
              <a:ext uri="{FF2B5EF4-FFF2-40B4-BE49-F238E27FC236}">
                <a16:creationId xmlns:a16="http://schemas.microsoft.com/office/drawing/2014/main" id="{3C521F90-E128-6DB6-3982-F96283ED1D3A}"/>
              </a:ext>
            </a:extLst>
          </p:cNvPr>
          <p:cNvSpPr txBox="1"/>
          <p:nvPr/>
        </p:nvSpPr>
        <p:spPr>
          <a:xfrm>
            <a:off x="-10614" y="5050435"/>
            <a:ext cx="5336199" cy="461665"/>
          </a:xfrm>
          <a:prstGeom prst="rect">
            <a:avLst/>
          </a:prstGeom>
          <a:noFill/>
        </p:spPr>
        <p:txBody>
          <a:bodyPr wrap="square" rtlCol="0">
            <a:spAutoFit/>
          </a:bodyPr>
          <a:lstStyle/>
          <a:p>
            <a:pPr marL="0" indent="0" algn="r">
              <a:lnSpc>
                <a:spcPct val="100000"/>
              </a:lnSpc>
              <a:spcAft>
                <a:spcPts val="1000"/>
              </a:spcAft>
              <a:buNone/>
            </a:pPr>
            <a:r>
              <a:rPr lang="ru-RU" sz="2400" b="1" dirty="0">
                <a:solidFill>
                  <a:schemeClr val="bg1"/>
                </a:solidFill>
                <a:latin typeface="Lato" panose="020F0502020204030203" pitchFamily="34" charset="77"/>
              </a:rPr>
              <a:t>Участники, формирующие рынок</a:t>
            </a:r>
          </a:p>
        </p:txBody>
      </p:sp>
      <p:sp>
        <p:nvSpPr>
          <p:cNvPr id="15" name="TextBox 14">
            <a:extLst>
              <a:ext uri="{FF2B5EF4-FFF2-40B4-BE49-F238E27FC236}">
                <a16:creationId xmlns:a16="http://schemas.microsoft.com/office/drawing/2014/main" id="{E1F051D2-BC64-50BC-BEBD-5D3330BAFAFA}"/>
              </a:ext>
            </a:extLst>
          </p:cNvPr>
          <p:cNvSpPr txBox="1"/>
          <p:nvPr/>
        </p:nvSpPr>
        <p:spPr>
          <a:xfrm>
            <a:off x="1295452" y="6020053"/>
            <a:ext cx="4030133" cy="461665"/>
          </a:xfrm>
          <a:prstGeom prst="rect">
            <a:avLst/>
          </a:prstGeom>
          <a:noFill/>
        </p:spPr>
        <p:txBody>
          <a:bodyPr wrap="square" rtlCol="0">
            <a:spAutoFit/>
          </a:bodyPr>
          <a:lstStyle/>
          <a:p>
            <a:pPr marL="0" indent="0" algn="r">
              <a:lnSpc>
                <a:spcPct val="100000"/>
              </a:lnSpc>
              <a:spcAft>
                <a:spcPts val="1000"/>
              </a:spcAft>
              <a:buNone/>
            </a:pPr>
            <a:r>
              <a:rPr lang="ru-RU" sz="2400" b="1" dirty="0">
                <a:solidFill>
                  <a:schemeClr val="bg1"/>
                </a:solidFill>
                <a:latin typeface="Lato" panose="020F0502020204030203" pitchFamily="34" charset="77"/>
              </a:rPr>
              <a:t>Промышленность</a:t>
            </a:r>
          </a:p>
        </p:txBody>
      </p:sp>
      <p:sp>
        <p:nvSpPr>
          <p:cNvPr id="17" name="Rounded Rectangle 16">
            <a:extLst>
              <a:ext uri="{FF2B5EF4-FFF2-40B4-BE49-F238E27FC236}">
                <a16:creationId xmlns:a16="http://schemas.microsoft.com/office/drawing/2014/main" id="{56972E8A-FE03-1E93-70E9-E32A45D266E3}"/>
              </a:ext>
            </a:extLst>
          </p:cNvPr>
          <p:cNvSpPr/>
          <p:nvPr/>
        </p:nvSpPr>
        <p:spPr>
          <a:xfrm>
            <a:off x="17268" y="1738979"/>
            <a:ext cx="5893202" cy="701495"/>
          </a:xfrm>
          <a:prstGeom prst="round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8" name="Rounded Rectangle 17">
            <a:extLst>
              <a:ext uri="{FF2B5EF4-FFF2-40B4-BE49-F238E27FC236}">
                <a16:creationId xmlns:a16="http://schemas.microsoft.com/office/drawing/2014/main" id="{64AD3D19-1421-A499-64DE-22464423C36E}"/>
              </a:ext>
            </a:extLst>
          </p:cNvPr>
          <p:cNvSpPr/>
          <p:nvPr/>
        </p:nvSpPr>
        <p:spPr>
          <a:xfrm>
            <a:off x="5353878" y="1738979"/>
            <a:ext cx="6820854" cy="701496"/>
          </a:xfrm>
          <a:prstGeom prst="roundRect">
            <a:avLst/>
          </a:prstGeom>
          <a:noFill/>
          <a:ln w="25400">
            <a:solidFill>
              <a:srgbClr val="ED45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9" name="Rounded Rectangle 18">
            <a:extLst>
              <a:ext uri="{FF2B5EF4-FFF2-40B4-BE49-F238E27FC236}">
                <a16:creationId xmlns:a16="http://schemas.microsoft.com/office/drawing/2014/main" id="{3D0698EC-EAA0-8880-1D76-F014A8D1894C}"/>
              </a:ext>
            </a:extLst>
          </p:cNvPr>
          <p:cNvSpPr/>
          <p:nvPr/>
        </p:nvSpPr>
        <p:spPr>
          <a:xfrm>
            <a:off x="5364492" y="2640796"/>
            <a:ext cx="6820854" cy="873144"/>
          </a:xfrm>
          <a:prstGeom prst="roundRect">
            <a:avLst/>
          </a:prstGeom>
          <a:noFill/>
          <a:ln w="25400">
            <a:solidFill>
              <a:srgbClr val="ED45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0" name="Rounded Rectangle 19">
            <a:extLst>
              <a:ext uri="{FF2B5EF4-FFF2-40B4-BE49-F238E27FC236}">
                <a16:creationId xmlns:a16="http://schemas.microsoft.com/office/drawing/2014/main" id="{21F9EBFB-07AC-160B-9C8D-EF4FC8D37507}"/>
              </a:ext>
            </a:extLst>
          </p:cNvPr>
          <p:cNvSpPr/>
          <p:nvPr/>
        </p:nvSpPr>
        <p:spPr>
          <a:xfrm>
            <a:off x="5353880" y="3775478"/>
            <a:ext cx="6849594" cy="879990"/>
          </a:xfrm>
          <a:prstGeom prst="roundRect">
            <a:avLst/>
          </a:prstGeom>
          <a:noFill/>
          <a:ln w="25400">
            <a:solidFill>
              <a:srgbClr val="ED45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1" name="Rounded Rectangle 20">
            <a:extLst>
              <a:ext uri="{FF2B5EF4-FFF2-40B4-BE49-F238E27FC236}">
                <a16:creationId xmlns:a16="http://schemas.microsoft.com/office/drawing/2014/main" id="{4017E9E5-C4F7-1966-DE9C-A8492E9FF93D}"/>
              </a:ext>
            </a:extLst>
          </p:cNvPr>
          <p:cNvSpPr/>
          <p:nvPr/>
        </p:nvSpPr>
        <p:spPr>
          <a:xfrm>
            <a:off x="5388836" y="4916505"/>
            <a:ext cx="6785896" cy="762849"/>
          </a:xfrm>
          <a:prstGeom prst="roundRect">
            <a:avLst/>
          </a:prstGeom>
          <a:noFill/>
          <a:ln w="25400">
            <a:solidFill>
              <a:srgbClr val="ED45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2" name="Rounded Rectangle 21">
            <a:extLst>
              <a:ext uri="{FF2B5EF4-FFF2-40B4-BE49-F238E27FC236}">
                <a16:creationId xmlns:a16="http://schemas.microsoft.com/office/drawing/2014/main" id="{C396F77E-FA23-06C9-885B-27AEB05ABD39}"/>
              </a:ext>
            </a:extLst>
          </p:cNvPr>
          <p:cNvSpPr/>
          <p:nvPr/>
        </p:nvSpPr>
        <p:spPr>
          <a:xfrm>
            <a:off x="5325138" y="5905462"/>
            <a:ext cx="6849594" cy="762849"/>
          </a:xfrm>
          <a:prstGeom prst="roundRect">
            <a:avLst/>
          </a:prstGeom>
          <a:noFill/>
          <a:ln w="25400">
            <a:solidFill>
              <a:srgbClr val="ED45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3" name="Rounded Rectangle 22">
            <a:extLst>
              <a:ext uri="{FF2B5EF4-FFF2-40B4-BE49-F238E27FC236}">
                <a16:creationId xmlns:a16="http://schemas.microsoft.com/office/drawing/2014/main" id="{B7934891-A702-4915-3D41-E3771AE35F85}"/>
              </a:ext>
            </a:extLst>
          </p:cNvPr>
          <p:cNvSpPr/>
          <p:nvPr/>
        </p:nvSpPr>
        <p:spPr>
          <a:xfrm>
            <a:off x="1" y="2640795"/>
            <a:ext cx="5533918" cy="873144"/>
          </a:xfrm>
          <a:prstGeom prst="round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4" name="Rounded Rectangle 23">
            <a:extLst>
              <a:ext uri="{FF2B5EF4-FFF2-40B4-BE49-F238E27FC236}">
                <a16:creationId xmlns:a16="http://schemas.microsoft.com/office/drawing/2014/main" id="{8F2067FC-F3BA-3660-BC46-908162EE65EE}"/>
              </a:ext>
            </a:extLst>
          </p:cNvPr>
          <p:cNvSpPr/>
          <p:nvPr/>
        </p:nvSpPr>
        <p:spPr>
          <a:xfrm>
            <a:off x="6654" y="3760261"/>
            <a:ext cx="5533918" cy="873144"/>
          </a:xfrm>
          <a:prstGeom prst="round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5" name="Rounded Rectangle 24">
            <a:extLst>
              <a:ext uri="{FF2B5EF4-FFF2-40B4-BE49-F238E27FC236}">
                <a16:creationId xmlns:a16="http://schemas.microsoft.com/office/drawing/2014/main" id="{95D3C19E-74E6-7B0B-3909-8B17B25B019C}"/>
              </a:ext>
            </a:extLst>
          </p:cNvPr>
          <p:cNvSpPr/>
          <p:nvPr/>
        </p:nvSpPr>
        <p:spPr>
          <a:xfrm>
            <a:off x="17268" y="4916505"/>
            <a:ext cx="5533918" cy="760090"/>
          </a:xfrm>
          <a:prstGeom prst="round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6" name="Rounded Rectangle 25">
            <a:extLst>
              <a:ext uri="{FF2B5EF4-FFF2-40B4-BE49-F238E27FC236}">
                <a16:creationId xmlns:a16="http://schemas.microsoft.com/office/drawing/2014/main" id="{BBE04F4B-55E2-29F5-1B0A-9DF2193DAC9E}"/>
              </a:ext>
            </a:extLst>
          </p:cNvPr>
          <p:cNvSpPr/>
          <p:nvPr/>
        </p:nvSpPr>
        <p:spPr>
          <a:xfrm>
            <a:off x="0" y="5908221"/>
            <a:ext cx="5533918" cy="760090"/>
          </a:xfrm>
          <a:prstGeom prst="round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3" name="TextBox 2">
            <a:extLst>
              <a:ext uri="{FF2B5EF4-FFF2-40B4-BE49-F238E27FC236}">
                <a16:creationId xmlns:a16="http://schemas.microsoft.com/office/drawing/2014/main" id="{719274D3-8700-53C6-6FDE-8F51EEE3EA23}"/>
              </a:ext>
            </a:extLst>
          </p:cNvPr>
          <p:cNvSpPr txBox="1"/>
          <p:nvPr/>
        </p:nvSpPr>
        <p:spPr>
          <a:xfrm>
            <a:off x="5466198" y="1885897"/>
            <a:ext cx="5098473" cy="400110"/>
          </a:xfrm>
          <a:prstGeom prst="rect">
            <a:avLst/>
          </a:prstGeom>
          <a:noFill/>
        </p:spPr>
        <p:txBody>
          <a:bodyPr wrap="square" rtlCol="0" anchor="ctr">
            <a:spAutoFit/>
          </a:bodyPr>
          <a:lstStyle/>
          <a:p>
            <a:r>
              <a:rPr lang="en-GT" sz="2000">
                <a:solidFill>
                  <a:srgbClr val="ED452F"/>
                </a:solidFill>
                <a:latin typeface="Lato" panose="020F0502020204030203" pitchFamily="34" charset="77"/>
                <a:sym typeface="Wingdings" pitchFamily="2" charset="2"/>
              </a:rPr>
              <a:t> </a:t>
            </a:r>
            <a:r>
              <a:rPr lang="ru-RU" sz="2000" dirty="0">
                <a:solidFill>
                  <a:srgbClr val="ED452F"/>
                </a:solidFill>
                <a:latin typeface="Lato" panose="020F0502020204030203" pitchFamily="34" charset="77"/>
                <a:sym typeface="Wingdings" pitchFamily="2" charset="2"/>
              </a:rPr>
              <a:t>Увеличить объем инвестиций</a:t>
            </a:r>
            <a:endParaRPr lang="en-GT" sz="2000" dirty="0">
              <a:solidFill>
                <a:srgbClr val="ED452F"/>
              </a:solidFill>
              <a:latin typeface="Lato" panose="020F0502020204030203" pitchFamily="34" charset="77"/>
              <a:sym typeface="Wingdings" pitchFamily="2" charset="2"/>
            </a:endParaRPr>
          </a:p>
        </p:txBody>
      </p:sp>
      <p:sp>
        <p:nvSpPr>
          <p:cNvPr id="4" name="TextBox 3">
            <a:extLst>
              <a:ext uri="{FF2B5EF4-FFF2-40B4-BE49-F238E27FC236}">
                <a16:creationId xmlns:a16="http://schemas.microsoft.com/office/drawing/2014/main" id="{F39D9046-1498-4C51-1593-ECFB443D20AC}"/>
              </a:ext>
            </a:extLst>
          </p:cNvPr>
          <p:cNvSpPr txBox="1"/>
          <p:nvPr/>
        </p:nvSpPr>
        <p:spPr>
          <a:xfrm>
            <a:off x="5466198" y="2682942"/>
            <a:ext cx="6732814" cy="830997"/>
          </a:xfrm>
          <a:prstGeom prst="rect">
            <a:avLst/>
          </a:prstGeom>
          <a:noFill/>
        </p:spPr>
        <p:txBody>
          <a:bodyPr wrap="square" rtlCol="0" anchor="ctr">
            <a:spAutoFit/>
          </a:bodyPr>
          <a:lstStyle/>
          <a:p>
            <a:pPr>
              <a:lnSpc>
                <a:spcPct val="80000"/>
              </a:lnSpc>
            </a:pPr>
            <a:r>
              <a:rPr lang="en-GT" sz="2000">
                <a:solidFill>
                  <a:srgbClr val="ED452F"/>
                </a:solidFill>
                <a:latin typeface="Lato" panose="020F0502020204030203" pitchFamily="34" charset="77"/>
                <a:sym typeface="Wingdings" pitchFamily="2" charset="2"/>
              </a:rPr>
              <a:t> </a:t>
            </a:r>
            <a:r>
              <a:rPr lang="ru-RU" sz="2000" dirty="0">
                <a:solidFill>
                  <a:srgbClr val="ED452F"/>
                </a:solidFill>
                <a:latin typeface="Lato" panose="020F0502020204030203" pitchFamily="34" charset="77"/>
                <a:sym typeface="Wingdings" pitchFamily="2" charset="2"/>
              </a:rPr>
              <a:t>Способствовать диалогу стран по вопросам </a:t>
            </a:r>
            <a:r>
              <a:rPr lang="en-GT" sz="2000">
                <a:solidFill>
                  <a:srgbClr val="ED452F"/>
                </a:solidFill>
                <a:latin typeface="Lato" panose="020F0502020204030203" pitchFamily="34" charset="77"/>
                <a:sym typeface="Wingdings" pitchFamily="2" charset="2"/>
              </a:rPr>
              <a:t>HPMZ; </a:t>
            </a:r>
            <a:r>
              <a:rPr lang="ru-RU" sz="2000" dirty="0">
                <a:solidFill>
                  <a:srgbClr val="ED452F"/>
                </a:solidFill>
                <a:latin typeface="Lato" panose="020F0502020204030203" pitchFamily="34" charset="77"/>
                <a:sym typeface="Wingdings" pitchFamily="2" charset="2"/>
              </a:rPr>
              <a:t>отслеживать и поощрять внедрение новых схем лечения</a:t>
            </a:r>
            <a:endParaRPr lang="en-GT" sz="2000" dirty="0">
              <a:solidFill>
                <a:srgbClr val="ED452F"/>
              </a:solidFill>
              <a:latin typeface="Lato" panose="020F0502020204030203" pitchFamily="34" charset="77"/>
              <a:sym typeface="Wingdings" pitchFamily="2" charset="2"/>
            </a:endParaRPr>
          </a:p>
        </p:txBody>
      </p:sp>
      <p:sp>
        <p:nvSpPr>
          <p:cNvPr id="6" name="TextBox 5">
            <a:extLst>
              <a:ext uri="{FF2B5EF4-FFF2-40B4-BE49-F238E27FC236}">
                <a16:creationId xmlns:a16="http://schemas.microsoft.com/office/drawing/2014/main" id="{445819DF-BBE7-5549-8B8E-AF6634A75B7D}"/>
              </a:ext>
            </a:extLst>
          </p:cNvPr>
          <p:cNvSpPr txBox="1"/>
          <p:nvPr/>
        </p:nvSpPr>
        <p:spPr>
          <a:xfrm>
            <a:off x="5466198" y="3824471"/>
            <a:ext cx="6732821" cy="830997"/>
          </a:xfrm>
          <a:prstGeom prst="rect">
            <a:avLst/>
          </a:prstGeom>
          <a:noFill/>
        </p:spPr>
        <p:txBody>
          <a:bodyPr wrap="square" rtlCol="0" anchor="ctr">
            <a:spAutoFit/>
          </a:bodyPr>
          <a:lstStyle/>
          <a:p>
            <a:pPr>
              <a:lnSpc>
                <a:spcPct val="80000"/>
              </a:lnSpc>
            </a:pPr>
            <a:r>
              <a:rPr lang="en-GT" sz="2000">
                <a:solidFill>
                  <a:srgbClr val="ED452F"/>
                </a:solidFill>
                <a:latin typeface="Lato" panose="020F0502020204030203" pitchFamily="34" charset="77"/>
                <a:sym typeface="Wingdings" pitchFamily="2" charset="2"/>
              </a:rPr>
              <a:t> </a:t>
            </a:r>
            <a:r>
              <a:rPr lang="ru-RU" sz="2000" dirty="0">
                <a:solidFill>
                  <a:srgbClr val="ED452F"/>
                </a:solidFill>
                <a:latin typeface="Lato" panose="020F0502020204030203" pitchFamily="34" charset="77"/>
                <a:sym typeface="Wingdings" pitchFamily="2" charset="2"/>
              </a:rPr>
              <a:t>Поддерживать качество программ; инвестировать в гражданское общество; финансировать исследования для детей и беременных</a:t>
            </a:r>
            <a:endParaRPr lang="en-GT" sz="2000" dirty="0">
              <a:solidFill>
                <a:srgbClr val="ED452F"/>
              </a:solidFill>
              <a:latin typeface="Lato" panose="020F0502020204030203" pitchFamily="34" charset="77"/>
              <a:sym typeface="Wingdings" pitchFamily="2" charset="2"/>
            </a:endParaRPr>
          </a:p>
        </p:txBody>
      </p:sp>
      <p:sp>
        <p:nvSpPr>
          <p:cNvPr id="9" name="TextBox 8">
            <a:extLst>
              <a:ext uri="{FF2B5EF4-FFF2-40B4-BE49-F238E27FC236}">
                <a16:creationId xmlns:a16="http://schemas.microsoft.com/office/drawing/2014/main" id="{C5872BD2-D897-3CF2-0E6A-03359F802ED4}"/>
              </a:ext>
            </a:extLst>
          </p:cNvPr>
          <p:cNvSpPr txBox="1"/>
          <p:nvPr/>
        </p:nvSpPr>
        <p:spPr>
          <a:xfrm>
            <a:off x="5466198" y="4914540"/>
            <a:ext cx="6727995" cy="830997"/>
          </a:xfrm>
          <a:prstGeom prst="rect">
            <a:avLst/>
          </a:prstGeom>
          <a:noFill/>
        </p:spPr>
        <p:txBody>
          <a:bodyPr wrap="square" rtlCol="0" anchor="ctr">
            <a:spAutoFit/>
          </a:bodyPr>
          <a:lstStyle/>
          <a:p>
            <a:pPr marL="0" indent="0">
              <a:lnSpc>
                <a:spcPct val="80000"/>
              </a:lnSpc>
              <a:spcAft>
                <a:spcPts val="1000"/>
              </a:spcAft>
              <a:buFont typeface="Arial" panose="020B0604020202020204" pitchFamily="34" charset="0"/>
              <a:buNone/>
            </a:pPr>
            <a:r>
              <a:rPr lang="en-GT" sz="2000">
                <a:solidFill>
                  <a:srgbClr val="ED452F"/>
                </a:solidFill>
                <a:latin typeface="Lato" panose="020F0502020204030203" pitchFamily="34" charset="77"/>
                <a:sym typeface="Wingdings" pitchFamily="2" charset="2"/>
              </a:rPr>
              <a:t> </a:t>
            </a:r>
            <a:r>
              <a:rPr lang="ru-RU" sz="2000" dirty="0">
                <a:solidFill>
                  <a:srgbClr val="ED452F"/>
                </a:solidFill>
                <a:latin typeface="Lato" panose="020F0502020204030203" pitchFamily="34" charset="77"/>
                <a:sym typeface="Wingdings" pitchFamily="2" charset="2"/>
              </a:rPr>
              <a:t>Инвестировать в стратегию обеспечения доступа к 4</a:t>
            </a:r>
            <a:r>
              <a:rPr lang="en-GT" sz="2000">
                <a:solidFill>
                  <a:srgbClr val="ED452F"/>
                </a:solidFill>
                <a:latin typeface="Lato" panose="020F0502020204030203" pitchFamily="34" charset="77"/>
                <a:sym typeface="Wingdings" pitchFamily="2" charset="2"/>
              </a:rPr>
              <a:t>HPMZ; </a:t>
            </a:r>
            <a:r>
              <a:rPr lang="ru-RU" sz="2000" dirty="0">
                <a:solidFill>
                  <a:srgbClr val="ED452F"/>
                </a:solidFill>
                <a:latin typeface="Lato" panose="020F0502020204030203" pitchFamily="34" charset="77"/>
                <a:sym typeface="Wingdings" pitchFamily="2" charset="2"/>
              </a:rPr>
              <a:t>ускорить доступ к новым диагностическим средствам.</a:t>
            </a:r>
            <a:endParaRPr lang="en-GT" sz="2000" dirty="0">
              <a:solidFill>
                <a:srgbClr val="ED452F"/>
              </a:solidFill>
              <a:latin typeface="Lato" panose="020F0502020204030203" pitchFamily="34" charset="77"/>
            </a:endParaRPr>
          </a:p>
        </p:txBody>
      </p:sp>
      <p:sp>
        <p:nvSpPr>
          <p:cNvPr id="8" name="Content Placeholder 2">
            <a:extLst>
              <a:ext uri="{FF2B5EF4-FFF2-40B4-BE49-F238E27FC236}">
                <a16:creationId xmlns:a16="http://schemas.microsoft.com/office/drawing/2014/main" id="{C3F750BA-A863-337B-495C-F1499E4EF1A7}"/>
              </a:ext>
            </a:extLst>
          </p:cNvPr>
          <p:cNvSpPr txBox="1">
            <a:spLocks/>
          </p:cNvSpPr>
          <p:nvPr/>
        </p:nvSpPr>
        <p:spPr>
          <a:xfrm>
            <a:off x="5466198" y="5900239"/>
            <a:ext cx="6732821" cy="76284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Aft>
                <a:spcPts val="1000"/>
              </a:spcAft>
              <a:buFont typeface="Arial" panose="020B0604020202020204" pitchFamily="34" charset="0"/>
              <a:buNone/>
            </a:pPr>
            <a:r>
              <a:rPr lang="en-GT" sz="2000">
                <a:solidFill>
                  <a:srgbClr val="ED452F"/>
                </a:solidFill>
                <a:latin typeface="Lato" panose="020F0502020204030203" pitchFamily="34" charset="77"/>
                <a:sym typeface="Wingdings" pitchFamily="2" charset="2"/>
              </a:rPr>
              <a:t> </a:t>
            </a:r>
            <a:r>
              <a:rPr lang="ru-RU" sz="2000" dirty="0">
                <a:solidFill>
                  <a:srgbClr val="ED452F"/>
                </a:solidFill>
                <a:latin typeface="Lato" panose="020F0502020204030203" pitchFamily="34" charset="77"/>
                <a:sym typeface="Wingdings" pitchFamily="2" charset="2"/>
              </a:rPr>
              <a:t>Снизить цены на основные препараты (в частности деламанид) и диагностику</a:t>
            </a:r>
            <a:endParaRPr lang="en-GT" sz="2000" dirty="0">
              <a:solidFill>
                <a:srgbClr val="ED452F"/>
              </a:solidFill>
              <a:latin typeface="Lato" panose="020F0502020204030203" pitchFamily="34" charset="77"/>
            </a:endParaRPr>
          </a:p>
        </p:txBody>
      </p:sp>
    </p:spTree>
    <p:extLst>
      <p:ext uri="{BB962C8B-B14F-4D97-AF65-F5344CB8AC3E}">
        <p14:creationId xmlns:p14="http://schemas.microsoft.com/office/powerpoint/2010/main" val="214784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C92C19-4D69-76F5-B0FB-D5DF70CBCBB0}"/>
              </a:ext>
            </a:extLst>
          </p:cNvPr>
          <p:cNvSpPr/>
          <p:nvPr/>
        </p:nvSpPr>
        <p:spPr>
          <a:xfrm>
            <a:off x="4726082" y="0"/>
            <a:ext cx="7465917" cy="6858000"/>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 name="Title 1">
            <a:extLst>
              <a:ext uri="{FF2B5EF4-FFF2-40B4-BE49-F238E27FC236}">
                <a16:creationId xmlns:a16="http://schemas.microsoft.com/office/drawing/2014/main" id="{0E8C2DBD-0409-FD9A-2011-2018636E4C66}"/>
              </a:ext>
            </a:extLst>
          </p:cNvPr>
          <p:cNvSpPr>
            <a:spLocks noGrp="1"/>
          </p:cNvSpPr>
          <p:nvPr>
            <p:ph type="ctrTitle"/>
          </p:nvPr>
        </p:nvSpPr>
        <p:spPr>
          <a:xfrm>
            <a:off x="4804118" y="0"/>
            <a:ext cx="7040646" cy="3607961"/>
          </a:xfrm>
        </p:spPr>
        <p:txBody>
          <a:bodyPr>
            <a:normAutofit/>
          </a:bodyPr>
          <a:lstStyle/>
          <a:p>
            <a:pPr algn="r"/>
            <a:r>
              <a:rPr lang="ru-RU" sz="6600" b="1" dirty="0">
                <a:solidFill>
                  <a:srgbClr val="F8CB83"/>
                </a:solidFill>
                <a:latin typeface="Lato Black" panose="020F0502020204030203" pitchFamily="34" charset="77"/>
                <a:cs typeface="Calibri" panose="020F0502020204030204" pitchFamily="34" charset="0"/>
              </a:rPr>
              <a:t>Уроки от стран, лидирующих в кампании 1/4/6</a:t>
            </a:r>
            <a:endParaRPr lang="en-GT" sz="6600" b="1">
              <a:solidFill>
                <a:srgbClr val="F8CB83"/>
              </a:solidFill>
              <a:latin typeface="Lato Black" panose="020F0502020204030203" pitchFamily="34" charset="77"/>
              <a:cs typeface="Calibri" panose="020F0502020204030204" pitchFamily="34" charset="0"/>
            </a:endParaRPr>
          </a:p>
        </p:txBody>
      </p:sp>
      <p:sp>
        <p:nvSpPr>
          <p:cNvPr id="16" name="TextBox 15">
            <a:extLst>
              <a:ext uri="{FF2B5EF4-FFF2-40B4-BE49-F238E27FC236}">
                <a16:creationId xmlns:a16="http://schemas.microsoft.com/office/drawing/2014/main" id="{CA85D5E7-FC89-F9E3-93C9-9BCE9498B4F3}"/>
              </a:ext>
            </a:extLst>
          </p:cNvPr>
          <p:cNvSpPr txBox="1"/>
          <p:nvPr/>
        </p:nvSpPr>
        <p:spPr>
          <a:xfrm>
            <a:off x="1779564" y="1003593"/>
            <a:ext cx="2293034" cy="923330"/>
          </a:xfrm>
          <a:prstGeom prst="rect">
            <a:avLst/>
          </a:prstGeom>
          <a:noFill/>
        </p:spPr>
        <p:txBody>
          <a:bodyPr wrap="square" rtlCol="0">
            <a:spAutoFit/>
          </a:bodyPr>
          <a:lstStyle/>
          <a:p>
            <a:r>
              <a:rPr lang="en-US" sz="1800" b="1" dirty="0">
                <a:solidFill>
                  <a:srgbClr val="EA7C30"/>
                </a:solidFill>
                <a:effectLst/>
                <a:latin typeface="Lato" panose="020F0502020204030203" pitchFamily="34" charset="77"/>
              </a:rPr>
              <a:t>3HP </a:t>
            </a:r>
            <a:r>
              <a:rPr lang="ru-RU" sz="1800" b="1" dirty="0">
                <a:solidFill>
                  <a:srgbClr val="EA7C30"/>
                </a:solidFill>
                <a:effectLst/>
                <a:latin typeface="Lato" panose="020F0502020204030203" pitchFamily="34" charset="77"/>
              </a:rPr>
              <a:t>в Малави </a:t>
            </a:r>
          </a:p>
          <a:p>
            <a:endParaRPr lang="ru-RU" sz="1800" b="1" dirty="0">
              <a:solidFill>
                <a:srgbClr val="EA7C30"/>
              </a:solidFill>
              <a:effectLst/>
              <a:latin typeface="Lato" panose="020F0502020204030203" pitchFamily="34" charset="77"/>
            </a:endParaRPr>
          </a:p>
          <a:p>
            <a:r>
              <a:rPr lang="ru-RU" sz="1800" b="1" dirty="0">
                <a:solidFill>
                  <a:srgbClr val="EA7C30"/>
                </a:solidFill>
                <a:effectLst/>
                <a:latin typeface="Lato" panose="020F0502020204030203" pitchFamily="34" charset="77"/>
              </a:rPr>
              <a:t>1</a:t>
            </a:r>
            <a:r>
              <a:rPr lang="en-US" sz="1800" b="1" dirty="0">
                <a:solidFill>
                  <a:srgbClr val="EA7C30"/>
                </a:solidFill>
                <a:effectLst/>
                <a:latin typeface="Lato" panose="020F0502020204030203" pitchFamily="34" charset="77"/>
              </a:rPr>
              <a:t>HP </a:t>
            </a:r>
            <a:r>
              <a:rPr lang="ru-RU" sz="1800" b="1" dirty="0">
                <a:solidFill>
                  <a:srgbClr val="EA7C30"/>
                </a:solidFill>
                <a:effectLst/>
                <a:latin typeface="Lato" panose="020F0502020204030203" pitchFamily="34" charset="77"/>
              </a:rPr>
              <a:t>в Замбии</a:t>
            </a:r>
          </a:p>
        </p:txBody>
      </p:sp>
      <p:sp>
        <p:nvSpPr>
          <p:cNvPr id="17" name="TextBox 16">
            <a:extLst>
              <a:ext uri="{FF2B5EF4-FFF2-40B4-BE49-F238E27FC236}">
                <a16:creationId xmlns:a16="http://schemas.microsoft.com/office/drawing/2014/main" id="{A68DD99E-5709-47FC-CB75-0C16E4F7087B}"/>
              </a:ext>
            </a:extLst>
          </p:cNvPr>
          <p:cNvSpPr txBox="1"/>
          <p:nvPr/>
        </p:nvSpPr>
        <p:spPr>
          <a:xfrm>
            <a:off x="1779564" y="2965950"/>
            <a:ext cx="2946518" cy="923330"/>
          </a:xfrm>
          <a:prstGeom prst="rect">
            <a:avLst/>
          </a:prstGeom>
          <a:noFill/>
        </p:spPr>
        <p:txBody>
          <a:bodyPr wrap="square" rtlCol="0">
            <a:spAutoFit/>
          </a:bodyPr>
          <a:lstStyle/>
          <a:p>
            <a:r>
              <a:rPr lang="en-US" sz="1800" b="1" dirty="0">
                <a:solidFill>
                  <a:srgbClr val="6D2D9E"/>
                </a:solidFill>
                <a:effectLst/>
                <a:latin typeface="Lato" panose="020F0502020204030203" pitchFamily="34" charset="77"/>
              </a:rPr>
              <a:t>4HRZE </a:t>
            </a:r>
            <a:r>
              <a:rPr lang="ru-RU" sz="1800" b="1" dirty="0">
                <a:solidFill>
                  <a:srgbClr val="6D2D9E"/>
                </a:solidFill>
                <a:effectLst/>
                <a:latin typeface="Lato" panose="020F0502020204030203" pitchFamily="34" charset="77"/>
              </a:rPr>
              <a:t>в Кении</a:t>
            </a:r>
          </a:p>
          <a:p>
            <a:endParaRPr lang="ru-RU" sz="1800" b="1" dirty="0">
              <a:solidFill>
                <a:srgbClr val="6D2D9E"/>
              </a:solidFill>
              <a:effectLst/>
              <a:latin typeface="Lato" panose="020F0502020204030203" pitchFamily="34" charset="77"/>
            </a:endParaRPr>
          </a:p>
          <a:p>
            <a:r>
              <a:rPr lang="ru-RU" sz="1800" b="1" dirty="0">
                <a:solidFill>
                  <a:srgbClr val="6D2D9E"/>
                </a:solidFill>
                <a:effectLst/>
                <a:latin typeface="Lato" panose="020F0502020204030203" pitchFamily="34" charset="77"/>
              </a:rPr>
              <a:t>4</a:t>
            </a:r>
            <a:r>
              <a:rPr lang="en-US" sz="1800" b="1" dirty="0">
                <a:solidFill>
                  <a:srgbClr val="6D2D9E"/>
                </a:solidFill>
                <a:effectLst/>
                <a:latin typeface="Lato" panose="020F0502020204030203" pitchFamily="34" charset="77"/>
              </a:rPr>
              <a:t>HPMZ </a:t>
            </a:r>
            <a:r>
              <a:rPr lang="ru-RU" sz="1800" b="1" dirty="0">
                <a:solidFill>
                  <a:srgbClr val="6D2D9E"/>
                </a:solidFill>
                <a:effectLst/>
                <a:latin typeface="Lato" panose="020F0502020204030203" pitchFamily="34" charset="77"/>
              </a:rPr>
              <a:t>в Азербайджане</a:t>
            </a:r>
          </a:p>
        </p:txBody>
      </p:sp>
      <p:sp>
        <p:nvSpPr>
          <p:cNvPr id="18" name="TextBox 17">
            <a:extLst>
              <a:ext uri="{FF2B5EF4-FFF2-40B4-BE49-F238E27FC236}">
                <a16:creationId xmlns:a16="http://schemas.microsoft.com/office/drawing/2014/main" id="{4398FCA0-87F2-E20D-95DF-761C73A39BBC}"/>
              </a:ext>
            </a:extLst>
          </p:cNvPr>
          <p:cNvSpPr txBox="1"/>
          <p:nvPr/>
        </p:nvSpPr>
        <p:spPr>
          <a:xfrm>
            <a:off x="1779564" y="4928308"/>
            <a:ext cx="3024554" cy="923330"/>
          </a:xfrm>
          <a:prstGeom prst="rect">
            <a:avLst/>
          </a:prstGeom>
          <a:noFill/>
        </p:spPr>
        <p:txBody>
          <a:bodyPr wrap="square" rtlCol="0">
            <a:spAutoFit/>
          </a:bodyPr>
          <a:lstStyle/>
          <a:p>
            <a:r>
              <a:rPr lang="en-US" sz="1800" b="1" dirty="0">
                <a:solidFill>
                  <a:srgbClr val="517F33"/>
                </a:solidFill>
                <a:effectLst/>
                <a:latin typeface="Lato" panose="020F0502020204030203" pitchFamily="34" charset="77"/>
              </a:rPr>
              <a:t>BPaL[M] </a:t>
            </a:r>
            <a:r>
              <a:rPr lang="ru-RU" sz="1800" b="1" dirty="0">
                <a:solidFill>
                  <a:srgbClr val="517F33"/>
                </a:solidFill>
                <a:effectLst/>
                <a:latin typeface="Lato" panose="020F0502020204030203" pitchFamily="34" charset="77"/>
              </a:rPr>
              <a:t>на Филиппинах </a:t>
            </a:r>
          </a:p>
          <a:p>
            <a:endParaRPr lang="ru-RU" sz="1800" b="1" dirty="0">
              <a:solidFill>
                <a:srgbClr val="517F33"/>
              </a:solidFill>
              <a:effectLst/>
              <a:latin typeface="Lato" panose="020F0502020204030203" pitchFamily="34" charset="77"/>
            </a:endParaRPr>
          </a:p>
          <a:p>
            <a:r>
              <a:rPr lang="en-US" sz="1800" b="1" dirty="0">
                <a:solidFill>
                  <a:srgbClr val="517F33"/>
                </a:solidFill>
                <a:effectLst/>
                <a:latin typeface="Lato" panose="020F0502020204030203" pitchFamily="34" charset="77"/>
              </a:rPr>
              <a:t>BPaL[M] </a:t>
            </a:r>
            <a:r>
              <a:rPr lang="ru-RU" sz="1800" b="1" dirty="0">
                <a:solidFill>
                  <a:srgbClr val="517F33"/>
                </a:solidFill>
                <a:effectLst/>
                <a:latin typeface="Lato" panose="020F0502020204030203" pitchFamily="34" charset="77"/>
              </a:rPr>
              <a:t>в Индонезии </a:t>
            </a:r>
          </a:p>
        </p:txBody>
      </p:sp>
      <p:pic>
        <p:nvPicPr>
          <p:cNvPr id="19" name="Picture 18" descr="A green and black logo&#10;&#10;Description automatically generated">
            <a:extLst>
              <a:ext uri="{FF2B5EF4-FFF2-40B4-BE49-F238E27FC236}">
                <a16:creationId xmlns:a16="http://schemas.microsoft.com/office/drawing/2014/main" id="{ABF95E39-298C-A817-4804-960CDC0E02D1}"/>
              </a:ext>
            </a:extLst>
          </p:cNvPr>
          <p:cNvPicPr>
            <a:picLocks noChangeAspect="1"/>
          </p:cNvPicPr>
          <p:nvPr/>
        </p:nvPicPr>
        <p:blipFill>
          <a:blip r:embed="rId3"/>
          <a:stretch>
            <a:fillRect/>
          </a:stretch>
        </p:blipFill>
        <p:spPr>
          <a:xfrm>
            <a:off x="347236" y="4570826"/>
            <a:ext cx="1062452" cy="1080000"/>
          </a:xfrm>
          <a:prstGeom prst="rect">
            <a:avLst/>
          </a:prstGeom>
        </p:spPr>
      </p:pic>
      <p:pic>
        <p:nvPicPr>
          <p:cNvPr id="20" name="Picture 19" descr="A logo of a speaker&#10;&#10;Description automatically generated">
            <a:extLst>
              <a:ext uri="{FF2B5EF4-FFF2-40B4-BE49-F238E27FC236}">
                <a16:creationId xmlns:a16="http://schemas.microsoft.com/office/drawing/2014/main" id="{31C3DDEC-E88B-5C0F-7BF1-270CBF806355}"/>
              </a:ext>
            </a:extLst>
          </p:cNvPr>
          <p:cNvPicPr>
            <a:picLocks noChangeAspect="1"/>
          </p:cNvPicPr>
          <p:nvPr/>
        </p:nvPicPr>
        <p:blipFill>
          <a:blip r:embed="rId4"/>
          <a:stretch>
            <a:fillRect/>
          </a:stretch>
        </p:blipFill>
        <p:spPr>
          <a:xfrm>
            <a:off x="347236" y="485096"/>
            <a:ext cx="1062452" cy="1080000"/>
          </a:xfrm>
          <a:prstGeom prst="rect">
            <a:avLst/>
          </a:prstGeom>
        </p:spPr>
      </p:pic>
      <p:pic>
        <p:nvPicPr>
          <p:cNvPr id="21" name="Picture 20" descr="A purple object with a black background&#10;&#10;Description automatically generated">
            <a:extLst>
              <a:ext uri="{FF2B5EF4-FFF2-40B4-BE49-F238E27FC236}">
                <a16:creationId xmlns:a16="http://schemas.microsoft.com/office/drawing/2014/main" id="{32B2D73E-16A7-5AA8-AEC1-2DB54292A7F9}"/>
              </a:ext>
            </a:extLst>
          </p:cNvPr>
          <p:cNvPicPr>
            <a:picLocks noChangeAspect="1"/>
          </p:cNvPicPr>
          <p:nvPr/>
        </p:nvPicPr>
        <p:blipFill>
          <a:blip r:embed="rId5"/>
          <a:stretch>
            <a:fillRect/>
          </a:stretch>
        </p:blipFill>
        <p:spPr>
          <a:xfrm>
            <a:off x="297378" y="2527961"/>
            <a:ext cx="1062452" cy="1080000"/>
          </a:xfrm>
          <a:prstGeom prst="rect">
            <a:avLst/>
          </a:prstGeom>
        </p:spPr>
      </p:pic>
    </p:spTree>
    <p:extLst>
      <p:ext uri="{BB962C8B-B14F-4D97-AF65-F5344CB8AC3E}">
        <p14:creationId xmlns:p14="http://schemas.microsoft.com/office/powerpoint/2010/main" val="166195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object with a black background&#10;&#10;Description automatically generated">
            <a:extLst>
              <a:ext uri="{FF2B5EF4-FFF2-40B4-BE49-F238E27FC236}">
                <a16:creationId xmlns:a16="http://schemas.microsoft.com/office/drawing/2014/main" id="{6177CD38-D2BC-1127-2080-B4DED685A33B}"/>
              </a:ext>
            </a:extLst>
          </p:cNvPr>
          <p:cNvPicPr>
            <a:picLocks noChangeAspect="1"/>
          </p:cNvPicPr>
          <p:nvPr/>
        </p:nvPicPr>
        <p:blipFill>
          <a:blip r:embed="rId2"/>
          <a:stretch>
            <a:fillRect/>
          </a:stretch>
        </p:blipFill>
        <p:spPr>
          <a:xfrm>
            <a:off x="616061" y="297577"/>
            <a:ext cx="2376266" cy="2415514"/>
          </a:xfrm>
          <a:prstGeom prst="rect">
            <a:avLst/>
          </a:prstGeom>
        </p:spPr>
      </p:pic>
      <p:sp>
        <p:nvSpPr>
          <p:cNvPr id="7" name="TextBox 6">
            <a:extLst>
              <a:ext uri="{FF2B5EF4-FFF2-40B4-BE49-F238E27FC236}">
                <a16:creationId xmlns:a16="http://schemas.microsoft.com/office/drawing/2014/main" id="{899D1A82-7706-4740-3DC7-B36AE6371E58}"/>
              </a:ext>
            </a:extLst>
          </p:cNvPr>
          <p:cNvSpPr txBox="1"/>
          <p:nvPr/>
        </p:nvSpPr>
        <p:spPr>
          <a:xfrm>
            <a:off x="293687" y="3360080"/>
            <a:ext cx="3603555" cy="2800767"/>
          </a:xfrm>
          <a:prstGeom prst="rect">
            <a:avLst/>
          </a:prstGeom>
          <a:noFill/>
        </p:spPr>
        <p:txBody>
          <a:bodyPr wrap="square">
            <a:spAutoFit/>
          </a:bodyPr>
          <a:lstStyle/>
          <a:p>
            <a:r>
              <a:rPr lang="en-US" sz="4800" b="1" dirty="0">
                <a:solidFill>
                  <a:srgbClr val="6D2D9E"/>
                </a:solidFill>
                <a:effectLst/>
                <a:latin typeface="Lato" panose="020F0502020204030203" pitchFamily="34" charset="77"/>
              </a:rPr>
              <a:t>4HPMZ</a:t>
            </a:r>
          </a:p>
          <a:p>
            <a:r>
              <a:rPr lang="ru-RU" sz="3200" b="1" dirty="0">
                <a:solidFill>
                  <a:srgbClr val="6D2D9E"/>
                </a:solidFill>
                <a:effectLst/>
                <a:latin typeface="Lato" panose="020F0502020204030203" pitchFamily="34" charset="77"/>
              </a:rPr>
              <a:t>расширение масштабов использования в Азербайджане</a:t>
            </a:r>
          </a:p>
        </p:txBody>
      </p:sp>
      <p:pic>
        <p:nvPicPr>
          <p:cNvPr id="2" name="Picture 1">
            <a:extLst>
              <a:ext uri="{FF2B5EF4-FFF2-40B4-BE49-F238E27FC236}">
                <a16:creationId xmlns:a16="http://schemas.microsoft.com/office/drawing/2014/main" id="{E1DFE6D2-CC1B-D3C6-AE87-474EEFF177D7}"/>
              </a:ext>
            </a:extLst>
          </p:cNvPr>
          <p:cNvPicPr>
            <a:picLocks noChangeAspect="1"/>
          </p:cNvPicPr>
          <p:nvPr/>
        </p:nvPicPr>
        <p:blipFill>
          <a:blip r:embed="rId3"/>
          <a:srcRect/>
          <a:stretch/>
        </p:blipFill>
        <p:spPr>
          <a:xfrm>
            <a:off x="3898814" y="368466"/>
            <a:ext cx="7834055" cy="6120788"/>
          </a:xfrm>
          <a:prstGeom prst="rect">
            <a:avLst/>
          </a:prstGeom>
        </p:spPr>
      </p:pic>
      <p:sp>
        <p:nvSpPr>
          <p:cNvPr id="3" name="TextBox 2">
            <a:extLst>
              <a:ext uri="{FF2B5EF4-FFF2-40B4-BE49-F238E27FC236}">
                <a16:creationId xmlns:a16="http://schemas.microsoft.com/office/drawing/2014/main" id="{51E4987B-A7E1-8D40-3800-12C4E4174A69}"/>
              </a:ext>
            </a:extLst>
          </p:cNvPr>
          <p:cNvSpPr txBox="1"/>
          <p:nvPr/>
        </p:nvSpPr>
        <p:spPr>
          <a:xfrm>
            <a:off x="4204154" y="842693"/>
            <a:ext cx="7241734" cy="907233"/>
          </a:xfrm>
          <a:prstGeom prst="rect">
            <a:avLst/>
          </a:prstGeom>
          <a:noFill/>
        </p:spPr>
        <p:txBody>
          <a:bodyPr wrap="square" lIns="0" tIns="0" rIns="0" bIns="0">
            <a:noAutofit/>
          </a:bodyPr>
          <a:lstStyle/>
          <a:p>
            <a:r>
              <a:rPr lang="en-US" sz="1400" b="1" dirty="0">
                <a:solidFill>
                  <a:srgbClr val="7030A0"/>
                </a:solidFill>
                <a:effectLst/>
                <a:latin typeface="TradeGothicNextLTPro"/>
              </a:rPr>
              <a:t>4HPMZ </a:t>
            </a:r>
            <a:r>
              <a:rPr lang="ru-RU" sz="1400" b="1" dirty="0">
                <a:solidFill>
                  <a:srgbClr val="7030A0"/>
                </a:solidFill>
                <a:effectLst/>
                <a:latin typeface="TradeGothicNextLTPro"/>
              </a:rPr>
              <a:t>в Азербайджане: сокращение времени, затрачиваемого на лечение, помогает удовлетворить потребности людей</a:t>
            </a:r>
            <a:endParaRPr lang="en-US" sz="1400" b="1" dirty="0">
              <a:solidFill>
                <a:srgbClr val="7030A0"/>
              </a:solidFill>
              <a:effectLst/>
              <a:latin typeface="TradeGothicNextLTPro"/>
            </a:endParaRPr>
          </a:p>
          <a:p>
            <a:r>
              <a:rPr lang="ru-RU" sz="1100" i="1" dirty="0">
                <a:solidFill>
                  <a:srgbClr val="3D4C56"/>
                </a:solidFill>
                <a:effectLst/>
                <a:latin typeface="TradeGothicNextLTPro"/>
              </a:rPr>
              <a:t>Интервью с д-ром </a:t>
            </a:r>
            <a:r>
              <a:rPr lang="ru-RU" sz="1100" i="1" dirty="0" err="1">
                <a:solidFill>
                  <a:srgbClr val="3D4C56"/>
                </a:solidFill>
                <a:effectLst/>
                <a:latin typeface="TradeGothicNextLTPro"/>
              </a:rPr>
              <a:t>Ирадой</a:t>
            </a:r>
            <a:r>
              <a:rPr lang="ru-RU" sz="1100" i="1" dirty="0">
                <a:solidFill>
                  <a:srgbClr val="3D4C56"/>
                </a:solidFill>
                <a:effectLst/>
                <a:latin typeface="TradeGothicNextLTPro"/>
              </a:rPr>
              <a:t> Ахундовой (Национальная программа по борьбе с туберкулезом) и д-ром </a:t>
            </a:r>
            <a:r>
              <a:rPr lang="ru-RU" sz="1100" i="1" dirty="0" err="1">
                <a:solidFill>
                  <a:srgbClr val="3D4C56"/>
                </a:solidFill>
                <a:effectLst/>
                <a:latin typeface="TradeGothicNextLTPro"/>
              </a:rPr>
              <a:t>Айсель</a:t>
            </a:r>
            <a:r>
              <a:rPr lang="ru-RU" sz="1100" i="1" dirty="0">
                <a:solidFill>
                  <a:srgbClr val="3D4C56"/>
                </a:solidFill>
                <a:effectLst/>
                <a:latin typeface="TradeGothicNextLTPro"/>
              </a:rPr>
              <a:t> </a:t>
            </a:r>
            <a:r>
              <a:rPr lang="ru-RU" sz="1100" i="1" dirty="0" err="1">
                <a:solidFill>
                  <a:srgbClr val="3D4C56"/>
                </a:solidFill>
                <a:effectLst/>
                <a:latin typeface="TradeGothicNextLTPro"/>
              </a:rPr>
              <a:t>Исмайловой</a:t>
            </a:r>
            <a:r>
              <a:rPr lang="ru-RU" sz="1100" i="1" dirty="0">
                <a:solidFill>
                  <a:srgbClr val="3D4C56"/>
                </a:solidFill>
                <a:effectLst/>
                <a:latin typeface="TradeGothicNextLTPro"/>
              </a:rPr>
              <a:t> (Научно-исследовательский институт болезней легких)</a:t>
            </a:r>
            <a:endParaRPr lang="en-US" sz="1100" i="1" dirty="0">
              <a:solidFill>
                <a:srgbClr val="3D4C56"/>
              </a:solidFill>
              <a:effectLst/>
              <a:latin typeface="TradeGothicNextLTPro"/>
            </a:endParaRPr>
          </a:p>
          <a:p>
            <a:endParaRPr lang="en-US" sz="1200" b="1" dirty="0" err="1">
              <a:solidFill>
                <a:srgbClr val="3D4C56"/>
              </a:solidFill>
              <a:effectLst/>
              <a:latin typeface="TradeGothicNextLTPro"/>
            </a:endParaRPr>
          </a:p>
        </p:txBody>
      </p:sp>
      <p:sp>
        <p:nvSpPr>
          <p:cNvPr id="4" name="TextBox 3">
            <a:extLst>
              <a:ext uri="{FF2B5EF4-FFF2-40B4-BE49-F238E27FC236}">
                <a16:creationId xmlns:a16="http://schemas.microsoft.com/office/drawing/2014/main" id="{0F3B2588-E0D5-0957-A82D-2AACA921138B}"/>
              </a:ext>
            </a:extLst>
          </p:cNvPr>
          <p:cNvSpPr txBox="1"/>
          <p:nvPr/>
        </p:nvSpPr>
        <p:spPr>
          <a:xfrm>
            <a:off x="4204154" y="1813883"/>
            <a:ext cx="3484009" cy="3697163"/>
          </a:xfrm>
          <a:prstGeom prst="rect">
            <a:avLst/>
          </a:prstGeom>
          <a:noFill/>
        </p:spPr>
        <p:txBody>
          <a:bodyPr wrap="square" lIns="0" tIns="0" rIns="0" bIns="0">
            <a:noAutofit/>
          </a:bodyPr>
          <a:lstStyle/>
          <a:p>
            <a:pPr>
              <a:spcBef>
                <a:spcPts val="600"/>
              </a:spcBef>
            </a:pPr>
            <a:r>
              <a:rPr lang="ru-RU" sz="1200" dirty="0">
                <a:solidFill>
                  <a:srgbClr val="3D4C56"/>
                </a:solidFill>
                <a:effectLst/>
                <a:latin typeface="TradeGothicNextLTPro"/>
              </a:rPr>
              <a:t>Самый высокий уровень заболеваемости туберкулезом в Азербайджане наблюдается среди мужчин в возрасте 25–34 лет. Этим мужчинам, вынужденным работать и содержать молодые семьи, </a:t>
            </a:r>
            <a:r>
              <a:rPr lang="ru-RU" sz="1200" b="1" dirty="0">
                <a:solidFill>
                  <a:srgbClr val="7030A0"/>
                </a:solidFill>
                <a:effectLst/>
                <a:latin typeface="TradeGothicNextLTPro"/>
              </a:rPr>
              <a:t>непросто продолжать и завершать лечение туберкулеза</a:t>
            </a:r>
            <a:r>
              <a:rPr lang="ru-RU" sz="1200" dirty="0">
                <a:solidFill>
                  <a:srgbClr val="3D4C56"/>
                </a:solidFill>
                <a:effectLst/>
                <a:latin typeface="TradeGothicNextLTPro"/>
              </a:rPr>
              <a:t>. Лица, находящиеся в местах лишения свободы, преимущественно мужчины, также входят в группу высокого риска по заболеваемости ТБ. Переход на 4</a:t>
            </a:r>
            <a:r>
              <a:rPr lang="en-US" sz="1200" dirty="0">
                <a:solidFill>
                  <a:srgbClr val="3D4C56"/>
                </a:solidFill>
                <a:effectLst/>
                <a:latin typeface="TradeGothicNextLTPro"/>
              </a:rPr>
              <a:t>HPMZ </a:t>
            </a:r>
            <a:r>
              <a:rPr lang="ru-RU" sz="1200" dirty="0">
                <a:solidFill>
                  <a:srgbClr val="3D4C56"/>
                </a:solidFill>
                <a:effectLst/>
                <a:latin typeface="TradeGothicNextLTPro"/>
              </a:rPr>
              <a:t>и сокращение продолжительности лечения на треть дали </a:t>
            </a:r>
            <a:r>
              <a:rPr lang="en-US" sz="1200" dirty="0">
                <a:solidFill>
                  <a:srgbClr val="3D4C56"/>
                </a:solidFill>
                <a:effectLst/>
                <a:latin typeface="TradeGothicNextLTPro"/>
              </a:rPr>
              <a:t>NTP </a:t>
            </a:r>
            <a:r>
              <a:rPr lang="ru-RU" sz="1200" dirty="0">
                <a:solidFill>
                  <a:srgbClr val="3D4C56"/>
                </a:solidFill>
                <a:effectLst/>
                <a:latin typeface="TradeGothicNextLTPro"/>
              </a:rPr>
              <a:t>возможность </a:t>
            </a:r>
            <a:r>
              <a:rPr lang="ru-RU" sz="1200" b="1" dirty="0">
                <a:solidFill>
                  <a:srgbClr val="7030A0"/>
                </a:solidFill>
                <a:effectLst/>
                <a:latin typeface="TradeGothicNextLTPro"/>
              </a:rPr>
              <a:t>лучше удовлетворить потребности людей, страдающих от ТБ</a:t>
            </a:r>
            <a:r>
              <a:rPr lang="ru-RU" sz="1200" dirty="0">
                <a:solidFill>
                  <a:srgbClr val="3D4C56"/>
                </a:solidFill>
                <a:effectLst/>
                <a:latin typeface="TradeGothicNextLTPro"/>
              </a:rPr>
              <a:t>.</a:t>
            </a:r>
          </a:p>
          <a:p>
            <a:pPr>
              <a:spcBef>
                <a:spcPts val="600"/>
              </a:spcBef>
            </a:pPr>
            <a:r>
              <a:rPr lang="ru-RU" sz="1200" dirty="0">
                <a:solidFill>
                  <a:srgbClr val="3D4C56"/>
                </a:solidFill>
                <a:effectLst/>
                <a:latin typeface="TradeGothicNextLTPro"/>
              </a:rPr>
              <a:t>В 2024 году Азербайджан </a:t>
            </a:r>
            <a:r>
              <a:rPr lang="ru-RU" sz="1200" b="1" dirty="0">
                <a:solidFill>
                  <a:srgbClr val="7030A0"/>
                </a:solidFill>
                <a:effectLst/>
                <a:latin typeface="TradeGothicNextLTPro"/>
              </a:rPr>
              <a:t>намерен предложить</a:t>
            </a:r>
            <a:r>
              <a:rPr lang="en-US" sz="1200" b="1" dirty="0">
                <a:solidFill>
                  <a:srgbClr val="7030A0"/>
                </a:solidFill>
                <a:effectLst/>
                <a:latin typeface="TradeGothicNextLTPro"/>
              </a:rPr>
              <a:t> HPMZ,</a:t>
            </a:r>
            <a:r>
              <a:rPr lang="ru-RU" sz="1200" b="1" dirty="0">
                <a:solidFill>
                  <a:srgbClr val="7030A0"/>
                </a:solidFill>
                <a:effectLst/>
                <a:latin typeface="TradeGothicNextLTPro"/>
              </a:rPr>
              <a:t> более короткую четырехмесячную схему лечения </a:t>
            </a:r>
            <a:r>
              <a:rPr lang="ru-RU" sz="1200" dirty="0">
                <a:solidFill>
                  <a:srgbClr val="3D4C56"/>
                </a:solidFill>
                <a:effectLst/>
                <a:latin typeface="TradeGothicNextLTPro"/>
              </a:rPr>
              <a:t>лекарственно-чувствительного туберкулеза</a:t>
            </a:r>
            <a:r>
              <a:rPr lang="en-US" sz="1200" dirty="0">
                <a:solidFill>
                  <a:srgbClr val="3D4C56"/>
                </a:solidFill>
                <a:effectLst/>
                <a:latin typeface="TradeGothicNextLTPro"/>
              </a:rPr>
              <a:t>,</a:t>
            </a:r>
            <a:r>
              <a:rPr lang="ru-RU" sz="1200" dirty="0">
                <a:solidFill>
                  <a:srgbClr val="3D4C56"/>
                </a:solidFill>
                <a:effectLst/>
                <a:latin typeface="TradeGothicNextLTPro"/>
              </a:rPr>
              <a:t> примерно 100 людям в общей популяции и продолжать поддерживать лечение 4</a:t>
            </a:r>
            <a:r>
              <a:rPr lang="en-US" sz="1200" dirty="0">
                <a:solidFill>
                  <a:srgbClr val="3D4C56"/>
                </a:solidFill>
                <a:effectLst/>
                <a:latin typeface="TradeGothicNextLTPro"/>
              </a:rPr>
              <a:t>HPMZ 30 </a:t>
            </a:r>
            <a:r>
              <a:rPr lang="ru-RU" sz="1200" dirty="0">
                <a:solidFill>
                  <a:srgbClr val="3D4C56"/>
                </a:solidFill>
                <a:effectLst/>
                <a:latin typeface="TradeGothicNextLTPro"/>
              </a:rPr>
              <a:t>человек в пенитенциарной системе. </a:t>
            </a:r>
            <a:endParaRPr lang="en-US" sz="1200" dirty="0">
              <a:solidFill>
                <a:srgbClr val="3D4C56"/>
              </a:solidFill>
              <a:effectLst/>
              <a:latin typeface="TradeGothicNextLTPro"/>
            </a:endParaRPr>
          </a:p>
        </p:txBody>
      </p:sp>
      <p:sp>
        <p:nvSpPr>
          <p:cNvPr id="6" name="TextBox 5">
            <a:extLst>
              <a:ext uri="{FF2B5EF4-FFF2-40B4-BE49-F238E27FC236}">
                <a16:creationId xmlns:a16="http://schemas.microsoft.com/office/drawing/2014/main" id="{68A4E5C0-ABC8-7A9A-395E-89C732C1F529}"/>
              </a:ext>
            </a:extLst>
          </p:cNvPr>
          <p:cNvSpPr txBox="1"/>
          <p:nvPr/>
        </p:nvSpPr>
        <p:spPr>
          <a:xfrm>
            <a:off x="7896563" y="1821677"/>
            <a:ext cx="3484009" cy="3677663"/>
          </a:xfrm>
          <a:prstGeom prst="rect">
            <a:avLst/>
          </a:prstGeom>
          <a:noFill/>
        </p:spPr>
        <p:txBody>
          <a:bodyPr wrap="square" lIns="0" tIns="0" rIns="0" bIns="0">
            <a:noAutofit/>
          </a:bodyPr>
          <a:lstStyle/>
          <a:p>
            <a:pPr>
              <a:spcBef>
                <a:spcPts val="600"/>
              </a:spcBef>
            </a:pPr>
            <a:r>
              <a:rPr lang="ru-RU" sz="1200" dirty="0">
                <a:solidFill>
                  <a:srgbClr val="3D4C56"/>
                </a:solidFill>
                <a:effectLst/>
                <a:latin typeface="TradeGothicNextLTPro"/>
              </a:rPr>
              <a:t>В 2024 году Азербайджан также планирует </a:t>
            </a:r>
            <a:r>
              <a:rPr lang="ru-RU" sz="1200" b="1" dirty="0">
                <a:solidFill>
                  <a:srgbClr val="7030A0"/>
                </a:solidFill>
                <a:effectLst/>
                <a:latin typeface="TradeGothicNextLTPro"/>
              </a:rPr>
              <a:t>расширить предоставление других более коротких схем</a:t>
            </a:r>
            <a:r>
              <a:rPr lang="ru-RU" sz="1200" dirty="0">
                <a:solidFill>
                  <a:srgbClr val="3D4C56"/>
                </a:solidFill>
                <a:effectLst/>
                <a:latin typeface="TradeGothicNextLTPro"/>
              </a:rPr>
              <a:t>: 3</a:t>
            </a:r>
            <a:r>
              <a:rPr lang="en-US" sz="1200" dirty="0">
                <a:solidFill>
                  <a:srgbClr val="3D4C56"/>
                </a:solidFill>
                <a:effectLst/>
                <a:latin typeface="TradeGothicNextLTPro"/>
              </a:rPr>
              <a:t>PIP (</a:t>
            </a:r>
            <a:r>
              <a:rPr lang="ru-RU" sz="1200" dirty="0">
                <a:solidFill>
                  <a:srgbClr val="3D4C56"/>
                </a:solidFill>
                <a:effectLst/>
                <a:latin typeface="TradeGothicNextLTPro"/>
              </a:rPr>
              <a:t>для профилактики ТБ) и </a:t>
            </a:r>
            <a:r>
              <a:rPr lang="en-US" sz="1200" dirty="0">
                <a:solidFill>
                  <a:srgbClr val="3D4C56"/>
                </a:solidFill>
                <a:effectLst/>
                <a:latin typeface="TradeGothicNextLTPro"/>
              </a:rPr>
              <a:t>BPaL[M] (</a:t>
            </a:r>
            <a:r>
              <a:rPr lang="ru-RU" sz="1200" dirty="0">
                <a:solidFill>
                  <a:srgbClr val="3D4C56"/>
                </a:solidFill>
                <a:effectLst/>
                <a:latin typeface="TradeGothicNextLTPro"/>
              </a:rPr>
              <a:t>для лечения лекарственно-устойчивого ТБ).</a:t>
            </a:r>
          </a:p>
          <a:p>
            <a:pPr>
              <a:spcBef>
                <a:spcPts val="600"/>
              </a:spcBef>
            </a:pPr>
            <a:r>
              <a:rPr lang="ru-RU" sz="1200" dirty="0">
                <a:solidFill>
                  <a:srgbClr val="3D4C56"/>
                </a:solidFill>
                <a:effectLst/>
                <a:latin typeface="TradeGothicNextLTPro"/>
              </a:rPr>
              <a:t>Учитывая высокую распространенность лекарственно-устойчивого ТБ в Азербайджане, обеспечение </a:t>
            </a:r>
            <a:r>
              <a:rPr lang="ru-RU" sz="1200" b="1" dirty="0">
                <a:solidFill>
                  <a:srgbClr val="7030A0"/>
                </a:solidFill>
                <a:effectLst/>
                <a:latin typeface="TradeGothicNextLTPro"/>
              </a:rPr>
              <a:t>более точной диагностики </a:t>
            </a:r>
            <a:r>
              <a:rPr lang="ru-RU" sz="1200" dirty="0">
                <a:solidFill>
                  <a:srgbClr val="3D4C56"/>
                </a:solidFill>
                <a:effectLst/>
                <a:latin typeface="TradeGothicNextLTPro"/>
              </a:rPr>
              <a:t>наряду с внедрением 4</a:t>
            </a:r>
            <a:r>
              <a:rPr lang="en-US" sz="1200" dirty="0">
                <a:solidFill>
                  <a:srgbClr val="3D4C56"/>
                </a:solidFill>
                <a:effectLst/>
                <a:latin typeface="TradeGothicNextLTPro"/>
              </a:rPr>
              <a:t>HPMZ </a:t>
            </a:r>
            <a:r>
              <a:rPr lang="ru-RU" sz="1200" dirty="0">
                <a:solidFill>
                  <a:srgbClr val="3D4C56"/>
                </a:solidFill>
                <a:effectLst/>
                <a:latin typeface="TradeGothicNextLTPro"/>
              </a:rPr>
              <a:t>является очень важной задачей. В настоящее время в стране существует лабораторная сеть, состоящая из двух референс-лабораторий для гражданского и пенитенциарного секторов и пяти региональных лабораторий, расположенных по всему Азербайджану. Эти лаборатории оснащены набором основных средств диагностики ТБ, включая </a:t>
            </a:r>
            <a:r>
              <a:rPr lang="en-US" sz="1200" dirty="0" err="1">
                <a:solidFill>
                  <a:srgbClr val="3D4C56"/>
                </a:solidFill>
                <a:effectLst/>
                <a:latin typeface="TradeGothicNextLTPro"/>
              </a:rPr>
              <a:t>Xpert</a:t>
            </a:r>
            <a:r>
              <a:rPr lang="en-US" sz="1200" dirty="0">
                <a:solidFill>
                  <a:srgbClr val="3D4C56"/>
                </a:solidFill>
                <a:effectLst/>
                <a:latin typeface="TradeGothicNextLTPro"/>
              </a:rPr>
              <a:t> MTB/RIF Ultra </a:t>
            </a:r>
            <a:r>
              <a:rPr lang="ru-RU" sz="1200" dirty="0">
                <a:solidFill>
                  <a:srgbClr val="3D4C56"/>
                </a:solidFill>
                <a:effectLst/>
                <a:latin typeface="TradeGothicNextLTPro"/>
              </a:rPr>
              <a:t>и </a:t>
            </a:r>
            <a:r>
              <a:rPr lang="en-US" sz="1200" dirty="0" err="1">
                <a:solidFill>
                  <a:srgbClr val="3D4C56"/>
                </a:solidFill>
                <a:effectLst/>
                <a:latin typeface="TradeGothicNextLTPro"/>
              </a:rPr>
              <a:t>Xpert</a:t>
            </a:r>
            <a:r>
              <a:rPr lang="en-US" sz="1200" dirty="0">
                <a:solidFill>
                  <a:srgbClr val="3D4C56"/>
                </a:solidFill>
                <a:effectLst/>
                <a:latin typeface="TradeGothicNextLTPro"/>
              </a:rPr>
              <a:t> MTB/XDR.</a:t>
            </a:r>
          </a:p>
        </p:txBody>
      </p:sp>
      <p:sp>
        <p:nvSpPr>
          <p:cNvPr id="8" name="TextBox 7">
            <a:extLst>
              <a:ext uri="{FF2B5EF4-FFF2-40B4-BE49-F238E27FC236}">
                <a16:creationId xmlns:a16="http://schemas.microsoft.com/office/drawing/2014/main" id="{24986A49-280E-258A-F888-1EDF5FEF6510}"/>
              </a:ext>
            </a:extLst>
          </p:cNvPr>
          <p:cNvSpPr txBox="1"/>
          <p:nvPr/>
        </p:nvSpPr>
        <p:spPr>
          <a:xfrm>
            <a:off x="4204155" y="5592278"/>
            <a:ext cx="7176418" cy="692536"/>
          </a:xfrm>
          <a:prstGeom prst="rect">
            <a:avLst/>
          </a:prstGeom>
          <a:noFill/>
        </p:spPr>
        <p:txBody>
          <a:bodyPr wrap="square" lIns="0" tIns="0" rIns="0" bIns="0">
            <a:noAutofit/>
          </a:bodyPr>
          <a:lstStyle/>
          <a:p>
            <a:pPr>
              <a:spcBef>
                <a:spcPts val="600"/>
              </a:spcBef>
            </a:pPr>
            <a:r>
              <a:rPr lang="ru-RU" sz="1200" dirty="0">
                <a:solidFill>
                  <a:srgbClr val="7030A0"/>
                </a:solidFill>
                <a:effectLst/>
                <a:latin typeface="TradeGothicNextLTPro"/>
              </a:rPr>
              <a:t>«Начинать и продолжать действовать — вот чем мы будем руководствоваться. Мы будем делать все возможное, чтобы достичь желаемых результатов, поддерживать и лечить наших пациентов и вдохновлять других своими успехами. Но самое главное — это начать!»</a:t>
            </a:r>
            <a:r>
              <a:rPr lang="en-US" sz="1200" dirty="0">
                <a:solidFill>
                  <a:srgbClr val="7030A0"/>
                </a:solidFill>
                <a:effectLst/>
                <a:latin typeface="TradeGothicNextLTPro"/>
              </a:rPr>
              <a:t> </a:t>
            </a:r>
            <a:r>
              <a:rPr lang="ru-RU" sz="1000" b="1" dirty="0">
                <a:solidFill>
                  <a:schemeClr val="bg1">
                    <a:lumMod val="50000"/>
                  </a:schemeClr>
                </a:solidFill>
                <a:effectLst/>
                <a:latin typeface="TradeGothicNextLTPro"/>
              </a:rPr>
              <a:t>— Д</a:t>
            </a:r>
            <a:r>
              <a:rPr lang="en-US" sz="1000" b="1" dirty="0">
                <a:solidFill>
                  <a:schemeClr val="bg1">
                    <a:lumMod val="50000"/>
                  </a:schemeClr>
                </a:solidFill>
                <a:effectLst/>
                <a:latin typeface="TradeGothicNextLTPro"/>
              </a:rPr>
              <a:t>-</a:t>
            </a:r>
            <a:r>
              <a:rPr lang="ru-RU" sz="1000" b="1" dirty="0">
                <a:solidFill>
                  <a:schemeClr val="bg1">
                    <a:lumMod val="50000"/>
                  </a:schemeClr>
                </a:solidFill>
                <a:effectLst/>
                <a:latin typeface="TradeGothicNextLTPro"/>
              </a:rPr>
              <a:t>р Ахундова</a:t>
            </a:r>
            <a:endParaRPr lang="en-US" sz="1400" b="1" dirty="0">
              <a:solidFill>
                <a:schemeClr val="bg1">
                  <a:lumMod val="50000"/>
                </a:schemeClr>
              </a:solidFill>
              <a:effectLst/>
              <a:latin typeface="TradeGothicNextLTPro"/>
            </a:endParaRPr>
          </a:p>
        </p:txBody>
      </p:sp>
      <p:sp>
        <p:nvSpPr>
          <p:cNvPr id="9" name="TextBox 8">
            <a:extLst>
              <a:ext uri="{FF2B5EF4-FFF2-40B4-BE49-F238E27FC236}">
                <a16:creationId xmlns:a16="http://schemas.microsoft.com/office/drawing/2014/main" id="{401DBF02-3D0D-12AA-BD8E-A848D06476D3}"/>
              </a:ext>
            </a:extLst>
          </p:cNvPr>
          <p:cNvSpPr txBox="1"/>
          <p:nvPr/>
        </p:nvSpPr>
        <p:spPr>
          <a:xfrm>
            <a:off x="3920994" y="403130"/>
            <a:ext cx="1585843" cy="443230"/>
          </a:xfrm>
          <a:prstGeom prst="rect">
            <a:avLst/>
          </a:prstGeom>
          <a:noFill/>
        </p:spPr>
        <p:txBody>
          <a:bodyPr wrap="square" anchor="ctr">
            <a:noAutofit/>
          </a:bodyPr>
          <a:lstStyle/>
          <a:p>
            <a:pPr algn="ctr"/>
            <a:r>
              <a:rPr lang="ru-RU" b="1" dirty="0">
                <a:solidFill>
                  <a:schemeClr val="bg1"/>
                </a:solidFill>
                <a:effectLst/>
                <a:latin typeface="TradeGothicNextLTPro"/>
              </a:rPr>
              <a:t>ПРИМЕР</a:t>
            </a:r>
            <a:endParaRPr lang="en-US" sz="1600" b="1" dirty="0">
              <a:solidFill>
                <a:schemeClr val="bg1"/>
              </a:solidFill>
              <a:effectLst/>
              <a:latin typeface="TradeGothicNextLTPro"/>
            </a:endParaRPr>
          </a:p>
        </p:txBody>
      </p:sp>
    </p:spTree>
    <p:extLst>
      <p:ext uri="{BB962C8B-B14F-4D97-AF65-F5344CB8AC3E}">
        <p14:creationId xmlns:p14="http://schemas.microsoft.com/office/powerpoint/2010/main" val="423375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7ADC4D-407F-0910-A16F-439811F24CAF}"/>
              </a:ext>
            </a:extLst>
          </p:cNvPr>
          <p:cNvPicPr>
            <a:picLocks noChangeAspect="1"/>
          </p:cNvPicPr>
          <p:nvPr/>
        </p:nvPicPr>
        <p:blipFill>
          <a:blip r:embed="rId2"/>
          <a:srcRect/>
          <a:stretch/>
        </p:blipFill>
        <p:spPr>
          <a:xfrm>
            <a:off x="2757391" y="346259"/>
            <a:ext cx="9427806" cy="6165935"/>
          </a:xfrm>
          <a:prstGeom prst="rect">
            <a:avLst/>
          </a:prstGeom>
        </p:spPr>
      </p:pic>
      <p:pic>
        <p:nvPicPr>
          <p:cNvPr id="5" name="Picture 4" descr="A green and black logo&#10;&#10;Description automatically generated">
            <a:extLst>
              <a:ext uri="{FF2B5EF4-FFF2-40B4-BE49-F238E27FC236}">
                <a16:creationId xmlns:a16="http://schemas.microsoft.com/office/drawing/2014/main" id="{F214002C-5098-5194-A43C-E49AA672B9B7}"/>
              </a:ext>
            </a:extLst>
          </p:cNvPr>
          <p:cNvPicPr>
            <a:picLocks noChangeAspect="1"/>
          </p:cNvPicPr>
          <p:nvPr/>
        </p:nvPicPr>
        <p:blipFill>
          <a:blip r:embed="rId3"/>
          <a:stretch>
            <a:fillRect/>
          </a:stretch>
        </p:blipFill>
        <p:spPr>
          <a:xfrm>
            <a:off x="361523" y="684625"/>
            <a:ext cx="2137570" cy="2172876"/>
          </a:xfrm>
          <a:prstGeom prst="rect">
            <a:avLst/>
          </a:prstGeom>
        </p:spPr>
      </p:pic>
      <p:sp>
        <p:nvSpPr>
          <p:cNvPr id="6" name="TextBox 5">
            <a:extLst>
              <a:ext uri="{FF2B5EF4-FFF2-40B4-BE49-F238E27FC236}">
                <a16:creationId xmlns:a16="http://schemas.microsoft.com/office/drawing/2014/main" id="{F1539756-2042-E477-27C4-4A48AD14D766}"/>
              </a:ext>
            </a:extLst>
          </p:cNvPr>
          <p:cNvSpPr txBox="1"/>
          <p:nvPr/>
        </p:nvSpPr>
        <p:spPr>
          <a:xfrm>
            <a:off x="205540" y="3157537"/>
            <a:ext cx="3123448" cy="2308324"/>
          </a:xfrm>
          <a:prstGeom prst="rect">
            <a:avLst/>
          </a:prstGeom>
          <a:noFill/>
        </p:spPr>
        <p:txBody>
          <a:bodyPr wrap="square" rtlCol="0">
            <a:spAutoFit/>
          </a:bodyPr>
          <a:lstStyle/>
          <a:p>
            <a:r>
              <a:rPr lang="ru-RU" sz="3600" b="1" dirty="0">
                <a:solidFill>
                  <a:srgbClr val="517F33"/>
                </a:solidFill>
                <a:effectLst/>
                <a:latin typeface="Lato" panose="020F0502020204030203" pitchFamily="34" charset="77"/>
              </a:rPr>
              <a:t>Быстрое </a:t>
            </a:r>
          </a:p>
          <a:p>
            <a:r>
              <a:rPr lang="ru-RU" sz="3600" b="1" dirty="0">
                <a:solidFill>
                  <a:srgbClr val="517F33"/>
                </a:solidFill>
                <a:effectLst/>
                <a:latin typeface="Lato" panose="020F0502020204030203" pitchFamily="34" charset="77"/>
              </a:rPr>
              <a:t>внедрение политики </a:t>
            </a:r>
          </a:p>
          <a:p>
            <a:r>
              <a:rPr lang="ru-RU" sz="3600" b="1" dirty="0">
                <a:solidFill>
                  <a:srgbClr val="517F33"/>
                </a:solidFill>
                <a:effectLst/>
                <a:latin typeface="Lato" panose="020F0502020204030203" pitchFamily="34" charset="77"/>
              </a:rPr>
              <a:t>в Украине</a:t>
            </a:r>
          </a:p>
        </p:txBody>
      </p:sp>
      <p:sp>
        <p:nvSpPr>
          <p:cNvPr id="2" name="TextBox 1">
            <a:extLst>
              <a:ext uri="{FF2B5EF4-FFF2-40B4-BE49-F238E27FC236}">
                <a16:creationId xmlns:a16="http://schemas.microsoft.com/office/drawing/2014/main" id="{86D70CA8-6598-ECB1-4310-45469EF6F7F9}"/>
              </a:ext>
            </a:extLst>
          </p:cNvPr>
          <p:cNvSpPr txBox="1"/>
          <p:nvPr/>
        </p:nvSpPr>
        <p:spPr>
          <a:xfrm>
            <a:off x="3086494" y="1007427"/>
            <a:ext cx="8064436" cy="410330"/>
          </a:xfrm>
          <a:prstGeom prst="rect">
            <a:avLst/>
          </a:prstGeom>
          <a:noFill/>
        </p:spPr>
        <p:txBody>
          <a:bodyPr wrap="square" lIns="0" tIns="0" rIns="0" bIns="0">
            <a:noAutofit/>
          </a:bodyPr>
          <a:lstStyle/>
          <a:p>
            <a:r>
              <a:rPr lang="ru-RU" sz="1400" b="1" dirty="0">
                <a:solidFill>
                  <a:srgbClr val="4EA82E"/>
                </a:solidFill>
                <a:effectLst/>
                <a:latin typeface="TradeGothicNextLTPro"/>
              </a:rPr>
              <a:t>Украина и Южная Африка: инновационные подходы к быстрому принятию политики</a:t>
            </a:r>
            <a:endParaRPr lang="en-US" sz="1200" b="1" dirty="0" err="1">
              <a:solidFill>
                <a:srgbClr val="3D4C56"/>
              </a:solidFill>
              <a:effectLst/>
              <a:latin typeface="TradeGothicNextLTPro"/>
            </a:endParaRPr>
          </a:p>
        </p:txBody>
      </p:sp>
      <p:sp>
        <p:nvSpPr>
          <p:cNvPr id="3" name="TextBox 2">
            <a:extLst>
              <a:ext uri="{FF2B5EF4-FFF2-40B4-BE49-F238E27FC236}">
                <a16:creationId xmlns:a16="http://schemas.microsoft.com/office/drawing/2014/main" id="{FFB5DFF9-9766-766D-7F92-1CEACBB6D505}"/>
              </a:ext>
            </a:extLst>
          </p:cNvPr>
          <p:cNvSpPr txBox="1"/>
          <p:nvPr/>
        </p:nvSpPr>
        <p:spPr>
          <a:xfrm>
            <a:off x="3086494" y="1496644"/>
            <a:ext cx="4109953" cy="4485070"/>
          </a:xfrm>
          <a:prstGeom prst="rect">
            <a:avLst/>
          </a:prstGeom>
          <a:noFill/>
        </p:spPr>
        <p:txBody>
          <a:bodyPr wrap="square" lIns="0" tIns="0" rIns="0" bIns="0">
            <a:noAutofit/>
          </a:bodyPr>
          <a:lstStyle/>
          <a:p>
            <a:pPr>
              <a:spcBef>
                <a:spcPts val="600"/>
              </a:spcBef>
            </a:pPr>
            <a:r>
              <a:rPr lang="ru-RU" sz="1400" dirty="0">
                <a:solidFill>
                  <a:srgbClr val="3D4C56"/>
                </a:solidFill>
                <a:effectLst/>
                <a:latin typeface="TradeGothicNextLTPro"/>
              </a:rPr>
              <a:t>Обеспечение доступа к новейшим и наилучшим имеющимся противотуберкулезным технологиям требует внедрения рекомендаций ВОЗ в национальную политику. Несмотря на то, что этот процесс всегда зависит от конкретной страны, инновационные подходы Украины и Южной Африки являются </a:t>
            </a:r>
            <a:r>
              <a:rPr lang="ru-RU" sz="1400" b="1" dirty="0">
                <a:solidFill>
                  <a:srgbClr val="4EA82E"/>
                </a:solidFill>
                <a:effectLst/>
                <a:latin typeface="TradeGothicNextLTPro"/>
              </a:rPr>
              <a:t>образцами для подражания, которые другие страны могли бы использовать </a:t>
            </a:r>
            <a:r>
              <a:rPr lang="ru-RU" sz="1400" dirty="0">
                <a:solidFill>
                  <a:srgbClr val="3D4C56"/>
                </a:solidFill>
                <a:effectLst/>
                <a:latin typeface="TradeGothicNextLTPro"/>
              </a:rPr>
              <a:t>для более быстрого внедрения и развертывания новых противотуберкулезных средств.</a:t>
            </a:r>
          </a:p>
          <a:p>
            <a:pPr>
              <a:spcBef>
                <a:spcPts val="600"/>
              </a:spcBef>
            </a:pPr>
            <a:r>
              <a:rPr lang="ru-RU" sz="1400" dirty="0">
                <a:solidFill>
                  <a:srgbClr val="3D4C56"/>
                </a:solidFill>
                <a:effectLst/>
                <a:latin typeface="TradeGothicNextLTPro"/>
              </a:rPr>
              <a:t>Даже во время вооруженного конфликта </a:t>
            </a:r>
            <a:r>
              <a:rPr lang="ru-RU" sz="1400" b="1" dirty="0">
                <a:solidFill>
                  <a:srgbClr val="4EA82E"/>
                </a:solidFill>
                <a:effectLst/>
                <a:latin typeface="TradeGothicNextLTPro"/>
              </a:rPr>
              <a:t>Украина</a:t>
            </a:r>
            <a:r>
              <a:rPr lang="ru-RU" sz="1400" dirty="0">
                <a:solidFill>
                  <a:srgbClr val="3D4C56"/>
                </a:solidFill>
                <a:effectLst/>
                <a:latin typeface="TradeGothicNextLTPro"/>
              </a:rPr>
              <a:t> была одной из первых стран, принявших политику по внедрению и реализации схем 1/4/6.</a:t>
            </a:r>
            <a:r>
              <a:rPr lang="ru-RU" sz="1400" baseline="30000" dirty="0">
                <a:solidFill>
                  <a:srgbClr val="3D4C56"/>
                </a:solidFill>
                <a:effectLst/>
                <a:latin typeface="TradeGothicNextLTPro"/>
              </a:rPr>
              <a:t>10</a:t>
            </a:r>
            <a:r>
              <a:rPr lang="ru-RU" sz="1400" dirty="0">
                <a:solidFill>
                  <a:srgbClr val="3D4C56"/>
                </a:solidFill>
                <a:effectLst/>
                <a:latin typeface="TradeGothicNextLTPro"/>
              </a:rPr>
              <a:t> Инновационный подход Украины заключается в </a:t>
            </a:r>
            <a:r>
              <a:rPr lang="ru-RU" sz="1400" b="1" dirty="0">
                <a:solidFill>
                  <a:srgbClr val="4EA82E"/>
                </a:solidFill>
                <a:effectLst/>
                <a:latin typeface="TradeGothicNextLTPro"/>
              </a:rPr>
              <a:t>прямом принятии новых рекомендаций ВОЗ в качестве национальной политики до проведения процесса их адаптации к национальным условиям</a:t>
            </a:r>
            <a:r>
              <a:rPr lang="ru-RU" sz="1400" dirty="0">
                <a:solidFill>
                  <a:srgbClr val="3D4C56"/>
                </a:solidFill>
                <a:effectLst/>
                <a:latin typeface="TradeGothicNextLTPro"/>
              </a:rPr>
              <a:t>. Такой подход отличается от более распространенной практики, когда страны уделяют время адаптации рекомендаций ВОЗ к</a:t>
            </a:r>
            <a:endParaRPr lang="en-US" sz="1400" dirty="0">
              <a:solidFill>
                <a:srgbClr val="3D4C56"/>
              </a:solidFill>
              <a:effectLst/>
              <a:latin typeface="TradeGothicNextLTPro"/>
            </a:endParaRPr>
          </a:p>
        </p:txBody>
      </p:sp>
      <p:sp>
        <p:nvSpPr>
          <p:cNvPr id="9" name="TextBox 8">
            <a:extLst>
              <a:ext uri="{FF2B5EF4-FFF2-40B4-BE49-F238E27FC236}">
                <a16:creationId xmlns:a16="http://schemas.microsoft.com/office/drawing/2014/main" id="{94B615EF-D5AA-2093-9BD2-2BB7411DFD72}"/>
              </a:ext>
            </a:extLst>
          </p:cNvPr>
          <p:cNvSpPr txBox="1"/>
          <p:nvPr/>
        </p:nvSpPr>
        <p:spPr>
          <a:xfrm>
            <a:off x="2811438" y="471802"/>
            <a:ext cx="1585843" cy="443230"/>
          </a:xfrm>
          <a:prstGeom prst="rect">
            <a:avLst/>
          </a:prstGeom>
          <a:noFill/>
        </p:spPr>
        <p:txBody>
          <a:bodyPr wrap="square" anchor="ctr">
            <a:noAutofit/>
          </a:bodyPr>
          <a:lstStyle/>
          <a:p>
            <a:pPr algn="ctr"/>
            <a:r>
              <a:rPr lang="ru-RU" b="1" dirty="0">
                <a:solidFill>
                  <a:schemeClr val="bg1"/>
                </a:solidFill>
                <a:effectLst/>
                <a:latin typeface="TradeGothicNextLTPro"/>
              </a:rPr>
              <a:t>ПРИМЕР</a:t>
            </a:r>
            <a:endParaRPr lang="en-US" sz="1600" b="1" dirty="0">
              <a:solidFill>
                <a:schemeClr val="bg1"/>
              </a:solidFill>
              <a:effectLst/>
              <a:latin typeface="TradeGothicNextLTPro"/>
            </a:endParaRPr>
          </a:p>
        </p:txBody>
      </p:sp>
      <p:sp>
        <p:nvSpPr>
          <p:cNvPr id="10" name="TextBox 9">
            <a:extLst>
              <a:ext uri="{FF2B5EF4-FFF2-40B4-BE49-F238E27FC236}">
                <a16:creationId xmlns:a16="http://schemas.microsoft.com/office/drawing/2014/main" id="{C516D5AD-D3BE-124F-A94E-A66E722DFA9C}"/>
              </a:ext>
            </a:extLst>
          </p:cNvPr>
          <p:cNvSpPr txBox="1"/>
          <p:nvPr/>
        </p:nvSpPr>
        <p:spPr>
          <a:xfrm>
            <a:off x="7444738" y="1496135"/>
            <a:ext cx="4109953" cy="4485070"/>
          </a:xfrm>
          <a:prstGeom prst="rect">
            <a:avLst/>
          </a:prstGeom>
          <a:noFill/>
        </p:spPr>
        <p:txBody>
          <a:bodyPr wrap="square" lIns="0" tIns="0" rIns="0" bIns="0">
            <a:noAutofit/>
          </a:bodyPr>
          <a:lstStyle/>
          <a:p>
            <a:pPr>
              <a:spcBef>
                <a:spcPts val="600"/>
              </a:spcBef>
            </a:pPr>
            <a:r>
              <a:rPr lang="ru-RU" sz="1400" dirty="0">
                <a:solidFill>
                  <a:srgbClr val="3D4C56"/>
                </a:solidFill>
                <a:effectLst/>
                <a:latin typeface="TradeGothicNextLTPro"/>
              </a:rPr>
              <a:t>национальному контексту, прежде чем приступить к обновлению национальной политики, что может задержать внедрение новых инструментов.</a:t>
            </a:r>
          </a:p>
          <a:p>
            <a:pPr>
              <a:spcBef>
                <a:spcPts val="600"/>
              </a:spcBef>
            </a:pPr>
            <a:r>
              <a:rPr lang="ru-RU" sz="1400" b="1" dirty="0">
                <a:solidFill>
                  <a:srgbClr val="4EA82E"/>
                </a:solidFill>
                <a:effectLst/>
                <a:latin typeface="TradeGothicNextLTPro"/>
              </a:rPr>
              <a:t>Южная Африка </a:t>
            </a:r>
            <a:r>
              <a:rPr lang="ru-RU" sz="1400" dirty="0">
                <a:solidFill>
                  <a:srgbClr val="3D4C56"/>
                </a:solidFill>
                <a:effectLst/>
                <a:latin typeface="TradeGothicNextLTPro"/>
              </a:rPr>
              <a:t>сохраняет лидерство по внедрению новых инноваций в области борьбы с туберкулезом. Эта страна одной из первых широко внедрила тесты </a:t>
            </a:r>
            <a:r>
              <a:rPr lang="en-US" sz="1400" dirty="0" err="1">
                <a:solidFill>
                  <a:srgbClr val="3D4C56"/>
                </a:solidFill>
                <a:effectLst/>
                <a:latin typeface="TradeGothicNextLTPro"/>
              </a:rPr>
              <a:t>Xpert</a:t>
            </a:r>
            <a:r>
              <a:rPr lang="en-US" sz="1400" dirty="0">
                <a:solidFill>
                  <a:srgbClr val="3D4C56"/>
                </a:solidFill>
                <a:effectLst/>
                <a:latin typeface="TradeGothicNextLTPro"/>
              </a:rPr>
              <a:t> MTB/RIF </a:t>
            </a:r>
            <a:r>
              <a:rPr lang="ru-RU" sz="1400" dirty="0">
                <a:solidFill>
                  <a:srgbClr val="3D4C56"/>
                </a:solidFill>
                <a:effectLst/>
                <a:latin typeface="TradeGothicNextLTPro"/>
              </a:rPr>
              <a:t>более десяти лет назад, а в последнее время стала пионером в обеспечении раннего доступа к бедаквилину, деламаниду и </a:t>
            </a:r>
            <a:r>
              <a:rPr lang="ru-RU" sz="1400" dirty="0" err="1">
                <a:solidFill>
                  <a:srgbClr val="3D4C56"/>
                </a:solidFill>
                <a:effectLst/>
                <a:latin typeface="TradeGothicNextLTPro"/>
              </a:rPr>
              <a:t>претоманиду</a:t>
            </a:r>
            <a:r>
              <a:rPr lang="ru-RU" sz="1400" dirty="0">
                <a:solidFill>
                  <a:srgbClr val="3D4C56"/>
                </a:solidFill>
                <a:effectLst/>
                <a:latin typeface="TradeGothicNextLTPro"/>
              </a:rPr>
              <a:t> в рамках программ клинического доступа.</a:t>
            </a:r>
            <a:r>
              <a:rPr lang="ru-RU" sz="1400" baseline="30000" dirty="0">
                <a:solidFill>
                  <a:srgbClr val="3D4C56"/>
                </a:solidFill>
                <a:effectLst/>
                <a:latin typeface="TradeGothicNextLTPro"/>
              </a:rPr>
              <a:t>11,12</a:t>
            </a:r>
            <a:r>
              <a:rPr lang="ru-RU" sz="1400" dirty="0">
                <a:solidFill>
                  <a:srgbClr val="3D4C56"/>
                </a:solidFill>
                <a:effectLst/>
                <a:latin typeface="TradeGothicNextLTPro"/>
              </a:rPr>
              <a:t> Не дожидаясь рекомендаций ВОЗ, Южная Африка </a:t>
            </a:r>
            <a:r>
              <a:rPr lang="ru-RU" sz="1400" b="1" dirty="0">
                <a:solidFill>
                  <a:srgbClr val="4EA82E"/>
                </a:solidFill>
                <a:effectLst/>
                <a:latin typeface="TradeGothicNextLTPro"/>
              </a:rPr>
              <a:t>внимательно следит за научными достижениями, прогнозирует появление новых инноваций, проводит пилотные исследования и начинает соответствующую адаптацию национальной политики </a:t>
            </a:r>
            <a:r>
              <a:rPr lang="ru-RU" sz="1400" dirty="0">
                <a:solidFill>
                  <a:srgbClr val="3D4C56"/>
                </a:solidFill>
                <a:effectLst/>
                <a:latin typeface="TradeGothicNextLTPro"/>
              </a:rPr>
              <a:t>(иногда еще до выхода рекомендаций ВОЗ).</a:t>
            </a:r>
            <a:r>
              <a:rPr lang="ru-RU" sz="1400" baseline="30000" dirty="0">
                <a:solidFill>
                  <a:srgbClr val="3D4C56"/>
                </a:solidFill>
                <a:effectLst/>
                <a:latin typeface="TradeGothicNextLTPro"/>
              </a:rPr>
              <a:t>13</a:t>
            </a:r>
            <a:endParaRPr lang="en-US" sz="1400" baseline="30000" dirty="0">
              <a:solidFill>
                <a:srgbClr val="3D4C56"/>
              </a:solidFill>
              <a:effectLst/>
              <a:latin typeface="TradeGothicNextLTPro"/>
            </a:endParaRPr>
          </a:p>
        </p:txBody>
      </p:sp>
    </p:spTree>
    <p:extLst>
      <p:ext uri="{BB962C8B-B14F-4D97-AF65-F5344CB8AC3E}">
        <p14:creationId xmlns:p14="http://schemas.microsoft.com/office/powerpoint/2010/main" val="2820327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F741F2C-55E5-9759-170E-8AAB11743C63}"/>
              </a:ext>
            </a:extLst>
          </p:cNvPr>
          <p:cNvGraphicFramePr>
            <a:graphicFrameLocks noGrp="1"/>
          </p:cNvGraphicFramePr>
          <p:nvPr>
            <p:extLst>
              <p:ext uri="{D42A27DB-BD31-4B8C-83A1-F6EECF244321}">
                <p14:modId xmlns:p14="http://schemas.microsoft.com/office/powerpoint/2010/main" val="2208553758"/>
              </p:ext>
            </p:extLst>
          </p:nvPr>
        </p:nvGraphicFramePr>
        <p:xfrm>
          <a:off x="400333" y="2056049"/>
          <a:ext cx="11454131" cy="3936575"/>
        </p:xfrm>
        <a:graphic>
          <a:graphicData uri="http://schemas.openxmlformats.org/drawingml/2006/table">
            <a:tbl>
              <a:tblPr firstRow="1" firstCol="1" bandRow="1">
                <a:tableStyleId>{5C22544A-7EE6-4342-B048-85BDC9FD1C3A}</a:tableStyleId>
              </a:tblPr>
              <a:tblGrid>
                <a:gridCol w="2840771">
                  <a:extLst>
                    <a:ext uri="{9D8B030D-6E8A-4147-A177-3AD203B41FA5}">
                      <a16:colId xmlns:a16="http://schemas.microsoft.com/office/drawing/2014/main" val="1149798829"/>
                    </a:ext>
                  </a:extLst>
                </a:gridCol>
                <a:gridCol w="861336">
                  <a:extLst>
                    <a:ext uri="{9D8B030D-6E8A-4147-A177-3AD203B41FA5}">
                      <a16:colId xmlns:a16="http://schemas.microsoft.com/office/drawing/2014/main" val="3951579194"/>
                    </a:ext>
                  </a:extLst>
                </a:gridCol>
                <a:gridCol w="861336">
                  <a:extLst>
                    <a:ext uri="{9D8B030D-6E8A-4147-A177-3AD203B41FA5}">
                      <a16:colId xmlns:a16="http://schemas.microsoft.com/office/drawing/2014/main" val="3766482731"/>
                    </a:ext>
                  </a:extLst>
                </a:gridCol>
                <a:gridCol w="873850">
                  <a:extLst>
                    <a:ext uri="{9D8B030D-6E8A-4147-A177-3AD203B41FA5}">
                      <a16:colId xmlns:a16="http://schemas.microsoft.com/office/drawing/2014/main" val="3719185336"/>
                    </a:ext>
                  </a:extLst>
                </a:gridCol>
                <a:gridCol w="859900">
                  <a:extLst>
                    <a:ext uri="{9D8B030D-6E8A-4147-A177-3AD203B41FA5}">
                      <a16:colId xmlns:a16="http://schemas.microsoft.com/office/drawing/2014/main" val="2978229070"/>
                    </a:ext>
                  </a:extLst>
                </a:gridCol>
                <a:gridCol w="872010">
                  <a:extLst>
                    <a:ext uri="{9D8B030D-6E8A-4147-A177-3AD203B41FA5}">
                      <a16:colId xmlns:a16="http://schemas.microsoft.com/office/drawing/2014/main" val="667450419"/>
                    </a:ext>
                  </a:extLst>
                </a:gridCol>
                <a:gridCol w="853844">
                  <a:extLst>
                    <a:ext uri="{9D8B030D-6E8A-4147-A177-3AD203B41FA5}">
                      <a16:colId xmlns:a16="http://schemas.microsoft.com/office/drawing/2014/main" val="3826573261"/>
                    </a:ext>
                  </a:extLst>
                </a:gridCol>
                <a:gridCol w="847076">
                  <a:extLst>
                    <a:ext uri="{9D8B030D-6E8A-4147-A177-3AD203B41FA5}">
                      <a16:colId xmlns:a16="http://schemas.microsoft.com/office/drawing/2014/main" val="2433913472"/>
                    </a:ext>
                  </a:extLst>
                </a:gridCol>
                <a:gridCol w="884834">
                  <a:extLst>
                    <a:ext uri="{9D8B030D-6E8A-4147-A177-3AD203B41FA5}">
                      <a16:colId xmlns:a16="http://schemas.microsoft.com/office/drawing/2014/main" val="1522899869"/>
                    </a:ext>
                  </a:extLst>
                </a:gridCol>
                <a:gridCol w="837838">
                  <a:extLst>
                    <a:ext uri="{9D8B030D-6E8A-4147-A177-3AD203B41FA5}">
                      <a16:colId xmlns:a16="http://schemas.microsoft.com/office/drawing/2014/main" val="325617862"/>
                    </a:ext>
                  </a:extLst>
                </a:gridCol>
                <a:gridCol w="861336">
                  <a:extLst>
                    <a:ext uri="{9D8B030D-6E8A-4147-A177-3AD203B41FA5}">
                      <a16:colId xmlns:a16="http://schemas.microsoft.com/office/drawing/2014/main" val="1445062925"/>
                    </a:ext>
                  </a:extLst>
                </a:gridCol>
              </a:tblGrid>
              <a:tr h="1318088">
                <a:tc>
                  <a:txBody>
                    <a:bodyPr/>
                    <a:lstStyle/>
                    <a:p>
                      <a:r>
                        <a:rPr lang="ru-RU" sz="1400" noProof="0" dirty="0">
                          <a:effectLst/>
                        </a:rPr>
                        <a:t> </a:t>
                      </a:r>
                      <a:endParaRPr lang="ru-RU"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1400" noProof="0" dirty="0">
                          <a:effectLst/>
                        </a:rPr>
                        <a:t> </a:t>
                      </a:r>
                      <a:endParaRPr lang="ru-RU"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1400" noProof="0" dirty="0">
                          <a:effectLst/>
                        </a:rPr>
                        <a:t>«1»</a:t>
                      </a:r>
                      <a:endParaRPr lang="ru-RU"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1400" noProof="0">
                          <a:effectLst/>
                        </a:rPr>
                        <a:t> </a:t>
                      </a:r>
                      <a:endParaRPr lang="ru-RU" sz="14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1400" noProof="0" dirty="0">
                          <a:effectLst/>
                        </a:rPr>
                        <a:t> </a:t>
                      </a:r>
                      <a:endParaRPr lang="ru-RU"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1400" noProof="0" dirty="0">
                          <a:effectLst/>
                        </a:rPr>
                        <a:t>«4»</a:t>
                      </a:r>
                      <a:endParaRPr lang="ru-RU"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1400" noProof="0" dirty="0">
                          <a:effectLst/>
                        </a:rPr>
                        <a:t>«6»</a:t>
                      </a:r>
                      <a:endParaRPr lang="ru-RU"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gridSpan="2">
                  <a:txBody>
                    <a:bodyPr/>
                    <a:lstStyle/>
                    <a:p>
                      <a:pPr algn="ctr"/>
                      <a:r>
                        <a:rPr lang="ru-RU" sz="1400" noProof="0" dirty="0">
                          <a:effectLst/>
                        </a:rPr>
                        <a:t>Быстрая молекулярная диагностика в качестве начального теста</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hMerge="1">
                  <a:txBody>
                    <a:bodyPr/>
                    <a:lstStyle/>
                    <a:p>
                      <a:endParaRPr lang="ru-RU"/>
                    </a:p>
                  </a:txBody>
                  <a:tcPr/>
                </a:tc>
                <a:tc gridSpan="2">
                  <a:txBody>
                    <a:bodyPr/>
                    <a:lstStyle/>
                    <a:p>
                      <a:pPr algn="ctr"/>
                      <a:r>
                        <a:rPr lang="ru-RU" sz="1400" noProof="0" dirty="0">
                          <a:effectLst/>
                        </a:rPr>
                        <a:t>Тестирование на устойчивость к фторхинолонам</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hMerge="1">
                  <a:txBody>
                    <a:bodyPr/>
                    <a:lstStyle/>
                    <a:p>
                      <a:endParaRPr lang="ru-RU"/>
                    </a:p>
                  </a:txBody>
                  <a:tcPr/>
                </a:tc>
                <a:extLst>
                  <a:ext uri="{0D108BD9-81ED-4DB2-BD59-A6C34878D82A}">
                    <a16:rowId xmlns:a16="http://schemas.microsoft.com/office/drawing/2014/main" val="2594877721"/>
                  </a:ext>
                </a:extLst>
              </a:tr>
              <a:tr h="628082">
                <a:tc>
                  <a:txBody>
                    <a:bodyPr/>
                    <a:lstStyle/>
                    <a:p>
                      <a:r>
                        <a:rPr lang="ru-RU" sz="1100" noProof="0">
                          <a:solidFill>
                            <a:schemeClr val="tx1"/>
                          </a:solidFill>
                          <a:effectLst/>
                        </a:rPr>
                        <a:t> </a:t>
                      </a:r>
                      <a:endParaRPr lang="ru-RU" sz="110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1100" b="1" noProof="0" dirty="0">
                          <a:effectLst/>
                        </a:rPr>
                        <a:t>1HP</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1100" b="1" noProof="0">
                          <a:effectLst/>
                        </a:rPr>
                        <a:t>3HP</a:t>
                      </a:r>
                      <a:endParaRPr lang="ru-RU" sz="110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1100" b="1" noProof="0" dirty="0">
                          <a:effectLst/>
                        </a:rPr>
                        <a:t>3HR</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1100" b="1" noProof="0" dirty="0">
                          <a:effectLst/>
                        </a:rPr>
                        <a:t>4HPMZ</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1100" b="1" noProof="0" dirty="0">
                          <a:effectLst/>
                        </a:rPr>
                        <a:t>4HRZE</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1100" b="1" noProof="0" dirty="0" err="1">
                          <a:effectLst/>
                        </a:rPr>
                        <a:t>BPaLIM</a:t>
                      </a:r>
                      <a:r>
                        <a:rPr lang="ru-RU" sz="1100" b="1" noProof="0" dirty="0">
                          <a:effectLst/>
                        </a:rPr>
                        <a:t>]</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1100" b="1" noProof="0" dirty="0">
                          <a:effectLst/>
                        </a:rPr>
                        <a:t>GeneXpert</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1100" b="1" noProof="0" dirty="0" err="1">
                          <a:effectLst/>
                        </a:rPr>
                        <a:t>Truenat</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1100" b="1" noProof="0" dirty="0" err="1">
                          <a:effectLst/>
                        </a:rPr>
                        <a:t>Xpert</a:t>
                      </a:r>
                      <a:r>
                        <a:rPr lang="ru-RU" sz="1100" b="1" noProof="0" dirty="0">
                          <a:effectLst/>
                        </a:rPr>
                        <a:t> MTB/XDR</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1100" b="1" noProof="0" dirty="0">
                          <a:effectLst/>
                        </a:rPr>
                        <a:t>FQLPA</a:t>
                      </a:r>
                      <a:endParaRPr lang="ru-RU" sz="11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extLst>
                  <a:ext uri="{0D108BD9-81ED-4DB2-BD59-A6C34878D82A}">
                    <a16:rowId xmlns:a16="http://schemas.microsoft.com/office/drawing/2014/main" val="3642483190"/>
                  </a:ext>
                </a:extLst>
              </a:tr>
              <a:tr h="398081">
                <a:tc>
                  <a:txBody>
                    <a:bodyPr/>
                    <a:lstStyle/>
                    <a:p>
                      <a:r>
                        <a:rPr lang="ru-RU" sz="11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Азербайджан</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579498470"/>
                  </a:ext>
                </a:extLst>
              </a:tr>
              <a:tr h="398081">
                <a:tc>
                  <a:txBody>
                    <a:bodyPr/>
                    <a:lstStyle/>
                    <a:p>
                      <a:r>
                        <a:rPr lang="ru-RU" sz="11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Кыргызстан</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r>
                        <a:rPr lang="ru-RU" sz="1100" noProof="0">
                          <a:solidFill>
                            <a:srgbClr val="000000"/>
                          </a:solidFill>
                          <a:effectLst/>
                          <a:latin typeface="Arial" panose="020B0604020202020204" pitchFamily="34" charset="0"/>
                          <a:ea typeface="NewsGoth BT" panose="020B0503020203020204" pitchFamily="34" charset="0"/>
                          <a:cs typeface="Times New Roman" panose="02020603050405020304" pitchFamily="18" charset="0"/>
                        </a:rPr>
                        <a:t>**</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3765882743"/>
                  </a:ext>
                </a:extLst>
              </a:tr>
              <a:tr h="398081">
                <a:tc>
                  <a:txBody>
                    <a:bodyPr/>
                    <a:lstStyle/>
                    <a:p>
                      <a:r>
                        <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Республика Молдова</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96656682"/>
                  </a:ext>
                </a:extLst>
              </a:tr>
              <a:tr h="398081">
                <a:tc>
                  <a:txBody>
                    <a:bodyPr/>
                    <a:lstStyle/>
                    <a:p>
                      <a:r>
                        <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Таджикистан</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dirty="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373407767"/>
                  </a:ext>
                </a:extLst>
              </a:tr>
              <a:tr h="398081">
                <a:tc>
                  <a:txBody>
                    <a:bodyPr/>
                    <a:lstStyle/>
                    <a:p>
                      <a:r>
                        <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Украина</a:t>
                      </a: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r>
                        <a:rPr lang="ru-RU" sz="1100" noProof="0">
                          <a:solidFill>
                            <a:srgbClr val="000000"/>
                          </a:solidFill>
                          <a:effectLst/>
                          <a:latin typeface="Arial" panose="020B0604020202020204" pitchFamily="34" charset="0"/>
                          <a:ea typeface="NewsGoth BT" panose="020B0503020203020204" pitchFamily="34" charset="0"/>
                          <a:cs typeface="Times New Roman" panose="02020603050405020304" pitchFamily="18" charset="0"/>
                        </a:rPr>
                        <a:t>***</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Нет</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2"/>
                    </a:solidFill>
                  </a:tcPr>
                </a:tc>
                <a:tc>
                  <a:txBody>
                    <a:bodyPr/>
                    <a:lstStyle/>
                    <a:p>
                      <a:pPr algn="ctr"/>
                      <a:r>
                        <a:rPr lang="ru-RU" sz="1100" noProof="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1100" noProof="0" dirty="0">
                          <a:solidFill>
                            <a:srgbClr val="000000"/>
                          </a:solidFill>
                          <a:effectLst/>
                          <a:latin typeface="Calibri" panose="020F0502020204030204" pitchFamily="34" charset="0"/>
                          <a:ea typeface="NewsGoth BT" panose="020B0503020203020204" pitchFamily="34" charset="0"/>
                          <a:cs typeface="Times New Roman" panose="02020603050405020304" pitchFamily="18" charset="0"/>
                        </a:rPr>
                        <a:t>Да</a:t>
                      </a:r>
                      <a:endParaRPr lang="ru-RU" sz="11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734776139"/>
                  </a:ext>
                </a:extLst>
              </a:tr>
            </a:tbl>
          </a:graphicData>
        </a:graphic>
      </p:graphicFrame>
      <p:sp>
        <p:nvSpPr>
          <p:cNvPr id="12" name="Title 1">
            <a:extLst>
              <a:ext uri="{FF2B5EF4-FFF2-40B4-BE49-F238E27FC236}">
                <a16:creationId xmlns:a16="http://schemas.microsoft.com/office/drawing/2014/main" id="{68149CF2-B4F4-1FFD-45B7-D46C34214051}"/>
              </a:ext>
            </a:extLst>
          </p:cNvPr>
          <p:cNvSpPr txBox="1">
            <a:spLocks/>
          </p:cNvSpPr>
          <p:nvPr/>
        </p:nvSpPr>
        <p:spPr>
          <a:xfrm>
            <a:off x="1086679" y="0"/>
            <a:ext cx="10758086" cy="22508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6600" b="1" dirty="0">
                <a:solidFill>
                  <a:srgbClr val="F8CB83"/>
                </a:solidFill>
                <a:latin typeface="Lato Black" panose="020F0502020204030203" pitchFamily="34" charset="77"/>
                <a:cs typeface="Calibri" panose="020F0502020204030204" pitchFamily="34" charset="0"/>
              </a:rPr>
              <a:t>Подробнее о ситуации в Евразийском регионе</a:t>
            </a:r>
            <a:endParaRPr lang="en-GT" sz="6600" b="1">
              <a:solidFill>
                <a:srgbClr val="F8CB83"/>
              </a:solidFill>
              <a:latin typeface="Lato Black" panose="020F0502020204030203" pitchFamily="34" charset="77"/>
              <a:cs typeface="Calibri" panose="020F0502020204030204" pitchFamily="34" charset="0"/>
            </a:endParaRPr>
          </a:p>
        </p:txBody>
      </p:sp>
      <p:sp>
        <p:nvSpPr>
          <p:cNvPr id="14" name="Rectangle 13">
            <a:extLst>
              <a:ext uri="{FF2B5EF4-FFF2-40B4-BE49-F238E27FC236}">
                <a16:creationId xmlns:a16="http://schemas.microsoft.com/office/drawing/2014/main" id="{847DEF48-4FFA-EA29-3CD3-FC597CE2F609}"/>
              </a:ext>
            </a:extLst>
          </p:cNvPr>
          <p:cNvSpPr/>
          <p:nvPr/>
        </p:nvSpPr>
        <p:spPr>
          <a:xfrm>
            <a:off x="10175394" y="3364086"/>
            <a:ext cx="1656000" cy="26285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5" name="Rectangle 14">
            <a:extLst>
              <a:ext uri="{FF2B5EF4-FFF2-40B4-BE49-F238E27FC236}">
                <a16:creationId xmlns:a16="http://schemas.microsoft.com/office/drawing/2014/main" id="{BB2DF35C-8755-6CF9-F148-95DC2A7C2F94}"/>
              </a:ext>
            </a:extLst>
          </p:cNvPr>
          <p:cNvSpPr/>
          <p:nvPr/>
        </p:nvSpPr>
        <p:spPr>
          <a:xfrm>
            <a:off x="8445125" y="3364086"/>
            <a:ext cx="828000" cy="26285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6" name="Rectangle 15">
            <a:extLst>
              <a:ext uri="{FF2B5EF4-FFF2-40B4-BE49-F238E27FC236}">
                <a16:creationId xmlns:a16="http://schemas.microsoft.com/office/drawing/2014/main" id="{514EDB96-B94F-366D-AE07-527CF32015B6}"/>
              </a:ext>
            </a:extLst>
          </p:cNvPr>
          <p:cNvSpPr/>
          <p:nvPr/>
        </p:nvSpPr>
        <p:spPr>
          <a:xfrm>
            <a:off x="7579989" y="3364086"/>
            <a:ext cx="828000" cy="26285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7" name="Rectangle 16">
            <a:extLst>
              <a:ext uri="{FF2B5EF4-FFF2-40B4-BE49-F238E27FC236}">
                <a16:creationId xmlns:a16="http://schemas.microsoft.com/office/drawing/2014/main" id="{4B78CC1B-F259-40C1-CAD0-6027EC305CBB}"/>
              </a:ext>
            </a:extLst>
          </p:cNvPr>
          <p:cNvSpPr/>
          <p:nvPr/>
        </p:nvSpPr>
        <p:spPr>
          <a:xfrm>
            <a:off x="4119445" y="3364086"/>
            <a:ext cx="828000" cy="26285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9" name="Rectangle 18">
            <a:extLst>
              <a:ext uri="{FF2B5EF4-FFF2-40B4-BE49-F238E27FC236}">
                <a16:creationId xmlns:a16="http://schemas.microsoft.com/office/drawing/2014/main" id="{1947F9A5-F30F-64B8-049B-75B9CC7C8853}"/>
              </a:ext>
            </a:extLst>
          </p:cNvPr>
          <p:cNvSpPr/>
          <p:nvPr/>
        </p:nvSpPr>
        <p:spPr>
          <a:xfrm>
            <a:off x="5849717" y="3364086"/>
            <a:ext cx="828000" cy="26285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0" name="Rectangle 19">
            <a:extLst>
              <a:ext uri="{FF2B5EF4-FFF2-40B4-BE49-F238E27FC236}">
                <a16:creationId xmlns:a16="http://schemas.microsoft.com/office/drawing/2014/main" id="{4B3CCD3E-8150-5865-0735-D26129334556}"/>
              </a:ext>
            </a:extLst>
          </p:cNvPr>
          <p:cNvSpPr/>
          <p:nvPr/>
        </p:nvSpPr>
        <p:spPr>
          <a:xfrm>
            <a:off x="9310261" y="3364086"/>
            <a:ext cx="828000" cy="26285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Rectangle 20">
            <a:extLst>
              <a:ext uri="{FF2B5EF4-FFF2-40B4-BE49-F238E27FC236}">
                <a16:creationId xmlns:a16="http://schemas.microsoft.com/office/drawing/2014/main" id="{484D390D-42D1-4C0C-72E5-B97B92FBAF56}"/>
              </a:ext>
            </a:extLst>
          </p:cNvPr>
          <p:cNvSpPr/>
          <p:nvPr/>
        </p:nvSpPr>
        <p:spPr>
          <a:xfrm>
            <a:off x="4984581" y="3364086"/>
            <a:ext cx="828000" cy="262853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Rectangle 21">
            <a:extLst>
              <a:ext uri="{FF2B5EF4-FFF2-40B4-BE49-F238E27FC236}">
                <a16:creationId xmlns:a16="http://schemas.microsoft.com/office/drawing/2014/main" id="{DA1E581F-5D00-2547-34EF-B08A3E2E9ECF}"/>
              </a:ext>
            </a:extLst>
          </p:cNvPr>
          <p:cNvSpPr/>
          <p:nvPr/>
        </p:nvSpPr>
        <p:spPr>
          <a:xfrm>
            <a:off x="6714853" y="3364087"/>
            <a:ext cx="828000" cy="2628538"/>
          </a:xfrm>
          <a:prstGeom prst="rect">
            <a:avLst/>
          </a:prstGeom>
          <a:noFill/>
          <a:ln w="38100">
            <a:solidFill>
              <a:srgbClr val="EA7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Rectangle 22">
            <a:extLst>
              <a:ext uri="{FF2B5EF4-FFF2-40B4-BE49-F238E27FC236}">
                <a16:creationId xmlns:a16="http://schemas.microsoft.com/office/drawing/2014/main" id="{0DBCE526-A8B8-B023-6D29-5796723839FB}"/>
              </a:ext>
            </a:extLst>
          </p:cNvPr>
          <p:cNvSpPr/>
          <p:nvPr/>
        </p:nvSpPr>
        <p:spPr>
          <a:xfrm>
            <a:off x="3254309" y="3364086"/>
            <a:ext cx="828000" cy="2628538"/>
          </a:xfrm>
          <a:prstGeom prst="rect">
            <a:avLst/>
          </a:prstGeom>
          <a:noFill/>
          <a:ln w="38100">
            <a:solidFill>
              <a:srgbClr val="EA7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a:extLst>
              <a:ext uri="{FF2B5EF4-FFF2-40B4-BE49-F238E27FC236}">
                <a16:creationId xmlns:a16="http://schemas.microsoft.com/office/drawing/2014/main" id="{C9EE0914-A5AB-C100-33D3-5F0BBC5837CB}"/>
              </a:ext>
            </a:extLst>
          </p:cNvPr>
          <p:cNvSpPr txBox="1"/>
          <p:nvPr/>
        </p:nvSpPr>
        <p:spPr>
          <a:xfrm>
            <a:off x="368545" y="6200416"/>
            <a:ext cx="9157800" cy="400110"/>
          </a:xfrm>
          <a:prstGeom prst="rect">
            <a:avLst/>
          </a:prstGeom>
          <a:noFill/>
        </p:spPr>
        <p:txBody>
          <a:bodyPr wrap="square">
            <a:spAutoFit/>
          </a:bodyPr>
          <a:lstStyle/>
          <a:p>
            <a:r>
              <a:rPr lang="en-US" sz="1000" dirty="0"/>
              <a:t>**</a:t>
            </a:r>
            <a:r>
              <a:rPr lang="ru-RU" sz="1000" dirty="0"/>
              <a:t>Кыргызстан сообщил о политике внедрения 4</a:t>
            </a:r>
            <a:r>
              <a:rPr lang="en-US" sz="1000" dirty="0"/>
              <a:t>HPMZ </a:t>
            </a:r>
            <a:r>
              <a:rPr lang="ru-RU" sz="1000" dirty="0"/>
              <a:t>в исследовании </a:t>
            </a:r>
            <a:r>
              <a:rPr lang="en-US" sz="1000" dirty="0"/>
              <a:t>Step Up </a:t>
            </a:r>
            <a:r>
              <a:rPr lang="en-US" sz="1000" dirty="0" err="1"/>
              <a:t>ForTB</a:t>
            </a:r>
            <a:r>
              <a:rPr lang="en-US" sz="1000" dirty="0"/>
              <a:t> 2023 </a:t>
            </a:r>
            <a:r>
              <a:rPr lang="ru-RU" sz="1000" dirty="0"/>
              <a:t>партнерства «Остановить туберкулез».</a:t>
            </a:r>
          </a:p>
          <a:p>
            <a:r>
              <a:rPr lang="en-US" sz="1000" dirty="0"/>
              <a:t>***</a:t>
            </a:r>
            <a:r>
              <a:rPr lang="ru-RU" sz="1000" dirty="0"/>
              <a:t>По данным Глобального фонда лекарственных средств, Украина закупила 4</a:t>
            </a:r>
            <a:r>
              <a:rPr lang="en-US" sz="1000" dirty="0"/>
              <a:t>HPMZ.</a:t>
            </a:r>
          </a:p>
        </p:txBody>
      </p:sp>
    </p:spTree>
    <p:extLst>
      <p:ext uri="{BB962C8B-B14F-4D97-AF65-F5344CB8AC3E}">
        <p14:creationId xmlns:p14="http://schemas.microsoft.com/office/powerpoint/2010/main" val="324311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0690BF2E-3AA3-8966-E0FC-A9BEF8A0AC2C}"/>
              </a:ext>
            </a:extLst>
          </p:cNvPr>
          <p:cNvPicPr>
            <a:picLocks noChangeAspect="1"/>
          </p:cNvPicPr>
          <p:nvPr/>
        </p:nvPicPr>
        <p:blipFill>
          <a:blip r:embed="rId2"/>
          <a:stretch>
            <a:fillRect/>
          </a:stretch>
        </p:blipFill>
        <p:spPr>
          <a:xfrm>
            <a:off x="3040249" y="189854"/>
            <a:ext cx="5494151" cy="1927623"/>
          </a:xfrm>
          <a:prstGeom prst="rect">
            <a:avLst/>
          </a:prstGeom>
        </p:spPr>
      </p:pic>
      <p:grpSp>
        <p:nvGrpSpPr>
          <p:cNvPr id="4" name="Group 3">
            <a:extLst>
              <a:ext uri="{FF2B5EF4-FFF2-40B4-BE49-F238E27FC236}">
                <a16:creationId xmlns:a16="http://schemas.microsoft.com/office/drawing/2014/main" id="{C53E86F0-D946-026E-CDC7-1A752E5D6257}"/>
              </a:ext>
            </a:extLst>
          </p:cNvPr>
          <p:cNvGrpSpPr/>
          <p:nvPr/>
        </p:nvGrpSpPr>
        <p:grpSpPr>
          <a:xfrm>
            <a:off x="993769" y="2373747"/>
            <a:ext cx="788145" cy="733071"/>
            <a:chOff x="525307" y="4635283"/>
            <a:chExt cx="788145" cy="733071"/>
          </a:xfrm>
        </p:grpSpPr>
        <p:sp>
          <p:nvSpPr>
            <p:cNvPr id="5" name="Oval 4">
              <a:extLst>
                <a:ext uri="{FF2B5EF4-FFF2-40B4-BE49-F238E27FC236}">
                  <a16:creationId xmlns:a16="http://schemas.microsoft.com/office/drawing/2014/main" id="{754C831C-E675-A13C-F5BB-8A70E32B36EC}"/>
                </a:ext>
              </a:extLst>
            </p:cNvPr>
            <p:cNvSpPr/>
            <p:nvPr/>
          </p:nvSpPr>
          <p:spPr>
            <a:xfrm>
              <a:off x="525307" y="4635283"/>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BEAEFE50-5C14-7043-7A77-FAD4928AF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028" y="4734614"/>
              <a:ext cx="660424" cy="633740"/>
            </a:xfrm>
            <a:prstGeom prst="rect">
              <a:avLst/>
            </a:prstGeom>
          </p:spPr>
        </p:pic>
      </p:grpSp>
      <p:sp>
        <p:nvSpPr>
          <p:cNvPr id="7" name="TextBox 6">
            <a:extLst>
              <a:ext uri="{FF2B5EF4-FFF2-40B4-BE49-F238E27FC236}">
                <a16:creationId xmlns:a16="http://schemas.microsoft.com/office/drawing/2014/main" id="{860BE38A-F8A6-49BE-1511-5104955FE267}"/>
              </a:ext>
            </a:extLst>
          </p:cNvPr>
          <p:cNvSpPr txBox="1"/>
          <p:nvPr/>
        </p:nvSpPr>
        <p:spPr>
          <a:xfrm>
            <a:off x="2039822" y="2434992"/>
            <a:ext cx="9510206" cy="923330"/>
          </a:xfrm>
          <a:prstGeom prst="rect">
            <a:avLst/>
          </a:prstGeom>
          <a:noFill/>
        </p:spPr>
        <p:txBody>
          <a:bodyPr wrap="square">
            <a:spAutoFit/>
          </a:bodyPr>
          <a:lstStyle/>
          <a:p>
            <a:r>
              <a:rPr lang="ru-RU" dirty="0"/>
              <a:t>Чтобы вернуться на путь ликвидации туберкулеза к 2030 году, необходимы приток энергии, политическая воля и финансирование, а для их получения нужно </a:t>
            </a:r>
            <a:r>
              <a:rPr lang="ru-RU" b="1" dirty="0"/>
              <a:t>нечто вдохновляющее, вокруг чего можно сплотиться</a:t>
            </a:r>
            <a:r>
              <a:rPr lang="ru-RU" dirty="0"/>
              <a:t>.</a:t>
            </a:r>
          </a:p>
        </p:txBody>
      </p:sp>
      <p:grpSp>
        <p:nvGrpSpPr>
          <p:cNvPr id="8" name="Group 7">
            <a:extLst>
              <a:ext uri="{FF2B5EF4-FFF2-40B4-BE49-F238E27FC236}">
                <a16:creationId xmlns:a16="http://schemas.microsoft.com/office/drawing/2014/main" id="{00660315-FA22-9467-5619-42F186FBC9DA}"/>
              </a:ext>
            </a:extLst>
          </p:cNvPr>
          <p:cNvGrpSpPr/>
          <p:nvPr/>
        </p:nvGrpSpPr>
        <p:grpSpPr>
          <a:xfrm>
            <a:off x="953685" y="3863839"/>
            <a:ext cx="828229" cy="753683"/>
            <a:chOff x="6497170" y="1544537"/>
            <a:chExt cx="828229" cy="753683"/>
          </a:xfrm>
        </p:grpSpPr>
        <p:sp>
          <p:nvSpPr>
            <p:cNvPr id="9" name="Oval 8">
              <a:extLst>
                <a:ext uri="{FF2B5EF4-FFF2-40B4-BE49-F238E27FC236}">
                  <a16:creationId xmlns:a16="http://schemas.microsoft.com/office/drawing/2014/main" id="{53DC2B01-F5FF-2E3F-C930-440054D8E963}"/>
                </a:ext>
              </a:extLst>
            </p:cNvPr>
            <p:cNvSpPr/>
            <p:nvPr/>
          </p:nvSpPr>
          <p:spPr>
            <a:xfrm>
              <a:off x="6605144" y="154453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C92CEAAC-CD4A-9A33-9C54-5584190B3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170" y="1574320"/>
              <a:ext cx="752475" cy="723900"/>
            </a:xfrm>
            <a:prstGeom prst="rect">
              <a:avLst/>
            </a:prstGeom>
          </p:spPr>
        </p:pic>
      </p:grpSp>
      <p:sp>
        <p:nvSpPr>
          <p:cNvPr id="11" name="TextBox 10">
            <a:extLst>
              <a:ext uri="{FF2B5EF4-FFF2-40B4-BE49-F238E27FC236}">
                <a16:creationId xmlns:a16="http://schemas.microsoft.com/office/drawing/2014/main" id="{B6BF6EA5-3D82-B851-8882-55048BB460CA}"/>
              </a:ext>
            </a:extLst>
          </p:cNvPr>
          <p:cNvSpPr txBox="1"/>
          <p:nvPr/>
        </p:nvSpPr>
        <p:spPr>
          <a:xfrm>
            <a:off x="2039822" y="3816873"/>
            <a:ext cx="9192625" cy="1200329"/>
          </a:xfrm>
          <a:prstGeom prst="rect">
            <a:avLst/>
          </a:prstGeom>
          <a:noFill/>
        </p:spPr>
        <p:txBody>
          <a:bodyPr wrap="square">
            <a:spAutoFit/>
          </a:bodyPr>
          <a:lstStyle/>
          <a:p>
            <a:r>
              <a:rPr lang="ru-RU" dirty="0"/>
              <a:t>Спустя БОЛЕЕ 20 ЛЕТ (!) исследований и разработок мы, наконец, можем вылечить туберкулезную инфекцию всего за один месяц, а большинство форм лекарственно-чувствительного и лекарственно-устойчивого туберкулеза – за четыре и шесть месяцев.</a:t>
            </a:r>
            <a:endParaRPr lang="en-US" dirty="0"/>
          </a:p>
        </p:txBody>
      </p:sp>
      <p:grpSp>
        <p:nvGrpSpPr>
          <p:cNvPr id="12" name="Group 11">
            <a:extLst>
              <a:ext uri="{FF2B5EF4-FFF2-40B4-BE49-F238E27FC236}">
                <a16:creationId xmlns:a16="http://schemas.microsoft.com/office/drawing/2014/main" id="{2E111AE0-49B0-4329-88EF-734CDCB4F9DA}"/>
              </a:ext>
            </a:extLst>
          </p:cNvPr>
          <p:cNvGrpSpPr/>
          <p:nvPr/>
        </p:nvGrpSpPr>
        <p:grpSpPr>
          <a:xfrm>
            <a:off x="953685" y="5198755"/>
            <a:ext cx="914400" cy="914400"/>
            <a:chOff x="6579224" y="3570133"/>
            <a:chExt cx="914400" cy="914400"/>
          </a:xfrm>
        </p:grpSpPr>
        <p:sp>
          <p:nvSpPr>
            <p:cNvPr id="13" name="Oval 12">
              <a:extLst>
                <a:ext uri="{FF2B5EF4-FFF2-40B4-BE49-F238E27FC236}">
                  <a16:creationId xmlns:a16="http://schemas.microsoft.com/office/drawing/2014/main" id="{E39BAD07-8F33-3398-9E26-C06859FE9791}"/>
                </a:ext>
              </a:extLst>
            </p:cNvPr>
            <p:cNvSpPr/>
            <p:nvPr/>
          </p:nvSpPr>
          <p:spPr>
            <a:xfrm>
              <a:off x="6605143" y="3630098"/>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2A3EB763-F2C7-F9A5-F4C0-E99F307CD3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6881" y="3720159"/>
              <a:ext cx="519087" cy="540131"/>
            </a:xfrm>
            <a:prstGeom prst="rect">
              <a:avLst/>
            </a:prstGeom>
          </p:spPr>
        </p:pic>
        <p:pic>
          <p:nvPicPr>
            <p:cNvPr id="15" name="Graphic 14" descr="No sign outline">
              <a:extLst>
                <a:ext uri="{FF2B5EF4-FFF2-40B4-BE49-F238E27FC236}">
                  <a16:creationId xmlns:a16="http://schemas.microsoft.com/office/drawing/2014/main" id="{1E0523C3-9D57-A010-9730-887BC0C840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79224" y="3570133"/>
              <a:ext cx="914400" cy="914400"/>
            </a:xfrm>
            <a:prstGeom prst="rect">
              <a:avLst/>
            </a:prstGeom>
          </p:spPr>
        </p:pic>
      </p:grpSp>
      <p:sp>
        <p:nvSpPr>
          <p:cNvPr id="16" name="TextBox 15">
            <a:extLst>
              <a:ext uri="{FF2B5EF4-FFF2-40B4-BE49-F238E27FC236}">
                <a16:creationId xmlns:a16="http://schemas.microsoft.com/office/drawing/2014/main" id="{1A9C98F1-3EAB-E166-A093-806AD6236056}"/>
              </a:ext>
            </a:extLst>
          </p:cNvPr>
          <p:cNvSpPr txBox="1"/>
          <p:nvPr/>
        </p:nvSpPr>
        <p:spPr>
          <a:xfrm>
            <a:off x="2039822" y="5352684"/>
            <a:ext cx="9192625" cy="923330"/>
          </a:xfrm>
          <a:prstGeom prst="rect">
            <a:avLst/>
          </a:prstGeom>
          <a:noFill/>
        </p:spPr>
        <p:txBody>
          <a:bodyPr wrap="square">
            <a:spAutoFit/>
          </a:bodyPr>
          <a:lstStyle/>
          <a:p>
            <a:r>
              <a:rPr lang="ru-RU" dirty="0"/>
              <a:t>Однако относительно небольшому числу людей доступны эти более короткие схемы лечения. </a:t>
            </a:r>
            <a:r>
              <a:rPr lang="ru-RU" b="1" dirty="0"/>
              <a:t>Отсутствие доступа к этим достижениям является возмутительным нарушением прав человека.</a:t>
            </a:r>
            <a:endParaRPr lang="en-US" b="1" dirty="0"/>
          </a:p>
        </p:txBody>
      </p:sp>
      <p:sp>
        <p:nvSpPr>
          <p:cNvPr id="3" name="TextBox 2">
            <a:extLst>
              <a:ext uri="{FF2B5EF4-FFF2-40B4-BE49-F238E27FC236}">
                <a16:creationId xmlns:a16="http://schemas.microsoft.com/office/drawing/2014/main" id="{2AAC5D0D-7043-53D8-BE6B-BFCFEBEC2D59}"/>
              </a:ext>
            </a:extLst>
          </p:cNvPr>
          <p:cNvSpPr txBox="1"/>
          <p:nvPr/>
        </p:nvSpPr>
        <p:spPr>
          <a:xfrm>
            <a:off x="6089348" y="1302409"/>
            <a:ext cx="2339857" cy="830997"/>
          </a:xfrm>
          <a:prstGeom prst="rect">
            <a:avLst/>
          </a:prstGeom>
          <a:noFill/>
        </p:spPr>
        <p:txBody>
          <a:bodyPr wrap="square" rtlCol="0">
            <a:spAutoFit/>
          </a:bodyPr>
          <a:lstStyle/>
          <a:p>
            <a:r>
              <a:rPr lang="ru-RU" sz="1200" b="1" dirty="0">
                <a:latin typeface="Lato Black" panose="020F0502020204030203" pitchFamily="34" charset="77"/>
              </a:rPr>
              <a:t>Кампания по объединению энергии, политической воли и финансирования для ликвидации туберкулеза</a:t>
            </a:r>
            <a:endParaRPr lang="en-GT" sz="1200" b="1">
              <a:latin typeface="Lato Black" panose="020F0502020204030203" pitchFamily="34" charset="77"/>
            </a:endParaRPr>
          </a:p>
        </p:txBody>
      </p:sp>
    </p:spTree>
    <p:extLst>
      <p:ext uri="{BB962C8B-B14F-4D97-AF65-F5344CB8AC3E}">
        <p14:creationId xmlns:p14="http://schemas.microsoft.com/office/powerpoint/2010/main" val="157228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2D581A-FA45-11A7-BC0C-8BA69044DBF3}"/>
              </a:ext>
            </a:extLst>
          </p:cNvPr>
          <p:cNvSpPr txBox="1">
            <a:spLocks/>
          </p:cNvSpPr>
          <p:nvPr/>
        </p:nvSpPr>
        <p:spPr>
          <a:xfrm>
            <a:off x="444736" y="383980"/>
            <a:ext cx="11668433" cy="141781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a:solidFill>
                  <a:srgbClr val="E91C2E"/>
                </a:solidFill>
                <a:latin typeface="Arial Black" panose="020B0604020202020204" pitchFamily="34" charset="0"/>
                <a:cs typeface="Arial Black" panose="020B0604020202020204" pitchFamily="34" charset="0"/>
              </a:rPr>
              <a:t>Право на использование достижений научного прогресса и их практического применения</a:t>
            </a:r>
            <a:endParaRPr lang="en-US" sz="4000" b="1" dirty="0">
              <a:solidFill>
                <a:srgbClr val="E91C2E"/>
              </a:solidFill>
              <a:latin typeface="Arial Black" panose="020B0604020202020204" pitchFamily="34" charset="0"/>
              <a:cs typeface="Arial Black" panose="020B0604020202020204" pitchFamily="34" charset="0"/>
            </a:endParaRPr>
          </a:p>
        </p:txBody>
      </p:sp>
      <p:sp>
        <p:nvSpPr>
          <p:cNvPr id="5" name="Subtitle 1">
            <a:extLst>
              <a:ext uri="{FF2B5EF4-FFF2-40B4-BE49-F238E27FC236}">
                <a16:creationId xmlns:a16="http://schemas.microsoft.com/office/drawing/2014/main" id="{0C563023-8B0C-B2A2-DC3F-4E19993FBBCF}"/>
              </a:ext>
            </a:extLst>
          </p:cNvPr>
          <p:cNvSpPr txBox="1">
            <a:spLocks/>
          </p:cNvSpPr>
          <p:nvPr/>
        </p:nvSpPr>
        <p:spPr>
          <a:xfrm>
            <a:off x="523567" y="2851194"/>
            <a:ext cx="11125844" cy="126869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1800" dirty="0">
                <a:latin typeface="Arial" panose="020B0604020202020204" pitchFamily="34" charset="0"/>
                <a:ea typeface="Arial Black" charset="0"/>
                <a:cs typeface="Arial" panose="020B0604020202020204" pitchFamily="34" charset="0"/>
              </a:rPr>
              <a:t>Правительства «</a:t>
            </a:r>
            <a:r>
              <a:rPr lang="ru-RU" sz="1800" b="1" dirty="0">
                <a:latin typeface="Arial" panose="020B0604020202020204" pitchFamily="34" charset="0"/>
                <a:ea typeface="Arial Black" charset="0"/>
                <a:cs typeface="Arial" panose="020B0604020202020204" pitchFamily="34" charset="0"/>
              </a:rPr>
              <a:t>обязаны обеспечить наличие и доступность для всех людей без какой-либо дискриминации, особенно для наиболее уязвимых групп населения</a:t>
            </a:r>
            <a:r>
              <a:rPr lang="ru-RU" sz="1800" dirty="0">
                <a:latin typeface="Arial" panose="020B0604020202020204" pitchFamily="34" charset="0"/>
                <a:ea typeface="Arial Black" charset="0"/>
                <a:cs typeface="Arial" panose="020B0604020202020204" pitchFamily="34" charset="0"/>
              </a:rPr>
              <a:t>, всех наиболее успешных достижений научного прогресса, необходимых для обеспечения наивысшего достижимого уровня здоровья». </a:t>
            </a:r>
          </a:p>
          <a:p>
            <a:pPr algn="l"/>
            <a:r>
              <a:rPr lang="en-US" sz="1800" b="1" dirty="0">
                <a:latin typeface="Arial" panose="020B0604020202020204" pitchFamily="34" charset="0"/>
                <a:ea typeface="Arial Black" charset="0"/>
                <a:cs typeface="Arial" panose="020B0604020202020204" pitchFamily="34" charset="0"/>
              </a:rPr>
              <a:t>— </a:t>
            </a:r>
            <a:r>
              <a:rPr lang="ru-RU" sz="1800" b="1" dirty="0">
                <a:latin typeface="Arial" panose="020B0604020202020204" pitchFamily="34" charset="0"/>
                <a:ea typeface="Arial Black" charset="0"/>
                <a:cs typeface="Arial" panose="020B0604020202020204" pitchFamily="34" charset="0"/>
              </a:rPr>
              <a:t>Общий комментарий 25, Комитет по экономическим, социальным и культурным правам</a:t>
            </a:r>
            <a:endParaRPr lang="en-US" sz="1800" b="1" dirty="0">
              <a:latin typeface="Arial" panose="020B0604020202020204" pitchFamily="34" charset="0"/>
              <a:ea typeface="Arial Black" charset="0"/>
              <a:cs typeface="Arial" panose="020B0604020202020204" pitchFamily="34" charset="0"/>
            </a:endParaRPr>
          </a:p>
        </p:txBody>
      </p:sp>
      <p:pic>
        <p:nvPicPr>
          <p:cNvPr id="6" name="Picture 5">
            <a:extLst>
              <a:ext uri="{FF2B5EF4-FFF2-40B4-BE49-F238E27FC236}">
                <a16:creationId xmlns:a16="http://schemas.microsoft.com/office/drawing/2014/main" id="{4D8265E5-A65D-380C-866D-572B96D203B8}"/>
              </a:ext>
            </a:extLst>
          </p:cNvPr>
          <p:cNvPicPr>
            <a:picLocks noChangeAspect="1"/>
          </p:cNvPicPr>
          <p:nvPr/>
        </p:nvPicPr>
        <p:blipFill>
          <a:blip r:embed="rId3"/>
          <a:srcRect t="119" b="119"/>
          <a:stretch/>
        </p:blipFill>
        <p:spPr>
          <a:xfrm>
            <a:off x="1179882" y="4410767"/>
            <a:ext cx="9496800" cy="2063599"/>
          </a:xfrm>
          <a:prstGeom prst="rect">
            <a:avLst/>
          </a:prstGeom>
        </p:spPr>
      </p:pic>
      <p:sp>
        <p:nvSpPr>
          <p:cNvPr id="7" name="TextBox 6">
            <a:extLst>
              <a:ext uri="{FF2B5EF4-FFF2-40B4-BE49-F238E27FC236}">
                <a16:creationId xmlns:a16="http://schemas.microsoft.com/office/drawing/2014/main" id="{4A68F00C-27C8-EE18-3E7A-D9493C9F573C}"/>
              </a:ext>
            </a:extLst>
          </p:cNvPr>
          <p:cNvSpPr txBox="1"/>
          <p:nvPr/>
        </p:nvSpPr>
        <p:spPr>
          <a:xfrm>
            <a:off x="523567" y="1883212"/>
            <a:ext cx="11125844" cy="677108"/>
          </a:xfrm>
          <a:prstGeom prst="rect">
            <a:avLst/>
          </a:prstGeom>
          <a:solidFill>
            <a:srgbClr val="EA1C2D"/>
          </a:solidFill>
        </p:spPr>
        <p:txBody>
          <a:bodyPr wrap="square">
            <a:spAutoFit/>
          </a:bodyPr>
          <a:lstStyle/>
          <a:p>
            <a:r>
              <a:rPr lang="ru-RU" sz="1900" dirty="0">
                <a:solidFill>
                  <a:schemeClr val="bg1"/>
                </a:solidFill>
              </a:rPr>
              <a:t>В основе кампании 1/4/6</a:t>
            </a:r>
            <a:r>
              <a:rPr lang="en-US" sz="1900" dirty="0">
                <a:solidFill>
                  <a:schemeClr val="bg1"/>
                </a:solidFill>
              </a:rPr>
              <a:t>x24 - </a:t>
            </a:r>
            <a:r>
              <a:rPr lang="ru-RU" sz="1900" dirty="0">
                <a:solidFill>
                  <a:schemeClr val="bg1"/>
                </a:solidFill>
              </a:rPr>
              <a:t>признание того, что реализация права на здоровье неразрывно связана с правом пользоваться благами научного прогресса и их практического применения.</a:t>
            </a:r>
            <a:endParaRPr lang="en-US" sz="1900" dirty="0">
              <a:solidFill>
                <a:schemeClr val="bg1"/>
              </a:solidFill>
            </a:endParaRPr>
          </a:p>
        </p:txBody>
      </p:sp>
      <p:sp>
        <p:nvSpPr>
          <p:cNvPr id="3" name="TextBox 2">
            <a:extLst>
              <a:ext uri="{FF2B5EF4-FFF2-40B4-BE49-F238E27FC236}">
                <a16:creationId xmlns:a16="http://schemas.microsoft.com/office/drawing/2014/main" id="{C0920500-9459-2915-7AF9-916F3A5AA951}"/>
              </a:ext>
            </a:extLst>
          </p:cNvPr>
          <p:cNvSpPr txBox="1"/>
          <p:nvPr/>
        </p:nvSpPr>
        <p:spPr>
          <a:xfrm>
            <a:off x="1699358" y="4511592"/>
            <a:ext cx="8527984" cy="847023"/>
          </a:xfrm>
          <a:prstGeom prst="rect">
            <a:avLst/>
          </a:prstGeom>
          <a:noFill/>
        </p:spPr>
        <p:txBody>
          <a:bodyPr wrap="square" anchor="ctr">
            <a:noAutofit/>
          </a:bodyPr>
          <a:lstStyle/>
          <a:p>
            <a:pPr algn="ctr"/>
            <a:r>
              <a:rPr lang="ru-RU" sz="1600" b="1" dirty="0">
                <a:solidFill>
                  <a:srgbClr val="FF0000"/>
                </a:solidFill>
                <a:effectLst/>
                <a:latin typeface="TradeGothicNextLTPro"/>
              </a:rPr>
              <a:t>РОЛЬ ПРАВИТЕЛЬСТВА:</a:t>
            </a:r>
          </a:p>
          <a:p>
            <a:pPr algn="ctr"/>
            <a:r>
              <a:rPr lang="ru-RU" sz="1400" b="1" dirty="0">
                <a:solidFill>
                  <a:srgbClr val="FF0000"/>
                </a:solidFill>
                <a:effectLst/>
                <a:latin typeface="TradeGothicNextLTPro"/>
              </a:rPr>
              <a:t>защита прав </a:t>
            </a:r>
            <a:r>
              <a:rPr lang="ru-RU" sz="1400" dirty="0">
                <a:solidFill>
                  <a:srgbClr val="3D4C56"/>
                </a:solidFill>
                <a:effectLst/>
                <a:latin typeface="TradeGothicNextLTPro"/>
              </a:rPr>
              <a:t>(подотчетность негосударственных субъектов) и </a:t>
            </a:r>
          </a:p>
          <a:p>
            <a:pPr algn="ctr"/>
            <a:r>
              <a:rPr lang="ru-RU" sz="1400" b="1" dirty="0">
                <a:solidFill>
                  <a:srgbClr val="FF0000"/>
                </a:solidFill>
                <a:effectLst/>
                <a:latin typeface="TradeGothicNextLTPro"/>
              </a:rPr>
              <a:t>реализация прав </a:t>
            </a:r>
            <a:r>
              <a:rPr lang="ru-RU" sz="1400" dirty="0">
                <a:solidFill>
                  <a:srgbClr val="3D4C56"/>
                </a:solidFill>
                <a:effectLst/>
                <a:latin typeface="TradeGothicNextLTPro"/>
              </a:rPr>
              <a:t>(через финансирование и поддерживающую нормативно-правовую среду)</a:t>
            </a:r>
            <a:endParaRPr lang="en-US" sz="1400" dirty="0">
              <a:solidFill>
                <a:srgbClr val="3D4C56"/>
              </a:solidFill>
              <a:effectLst/>
              <a:latin typeface="TradeGothicNextLTPro"/>
            </a:endParaRPr>
          </a:p>
        </p:txBody>
      </p:sp>
      <p:sp>
        <p:nvSpPr>
          <p:cNvPr id="8" name="TextBox 7">
            <a:extLst>
              <a:ext uri="{FF2B5EF4-FFF2-40B4-BE49-F238E27FC236}">
                <a16:creationId xmlns:a16="http://schemas.microsoft.com/office/drawing/2014/main" id="{5016A24B-60B2-4DA4-F018-CDCEE7852FE9}"/>
              </a:ext>
            </a:extLst>
          </p:cNvPr>
          <p:cNvSpPr txBox="1"/>
          <p:nvPr/>
        </p:nvSpPr>
        <p:spPr>
          <a:xfrm>
            <a:off x="4581975" y="5776726"/>
            <a:ext cx="2717278" cy="478123"/>
          </a:xfrm>
          <a:prstGeom prst="rect">
            <a:avLst/>
          </a:prstGeom>
          <a:noFill/>
        </p:spPr>
        <p:txBody>
          <a:bodyPr wrap="square" anchor="t">
            <a:noAutofit/>
          </a:bodyPr>
          <a:lstStyle/>
          <a:p>
            <a:pPr algn="ctr"/>
            <a:r>
              <a:rPr lang="ru-RU" sz="1400" b="1" dirty="0">
                <a:solidFill>
                  <a:srgbClr val="FF0000"/>
                </a:solidFill>
                <a:effectLst/>
                <a:latin typeface="TradeGothicNextLTPro"/>
              </a:rPr>
              <a:t>РЕГУЛЯТОРНАЯ СРЕДА</a:t>
            </a:r>
            <a:endParaRPr lang="en-US" sz="1400" b="1" dirty="0">
              <a:solidFill>
                <a:srgbClr val="FF0000"/>
              </a:solidFill>
              <a:effectLst/>
              <a:latin typeface="TradeGothicNextLTPro"/>
            </a:endParaRPr>
          </a:p>
        </p:txBody>
      </p:sp>
      <p:sp>
        <p:nvSpPr>
          <p:cNvPr id="9" name="TextBox 8">
            <a:extLst>
              <a:ext uri="{FF2B5EF4-FFF2-40B4-BE49-F238E27FC236}">
                <a16:creationId xmlns:a16="http://schemas.microsoft.com/office/drawing/2014/main" id="{D97BB6BE-72B0-B689-DE48-71F7AF2FC711}"/>
              </a:ext>
            </a:extLst>
          </p:cNvPr>
          <p:cNvSpPr txBox="1"/>
          <p:nvPr/>
        </p:nvSpPr>
        <p:spPr>
          <a:xfrm>
            <a:off x="1442312" y="5776726"/>
            <a:ext cx="2717278" cy="478123"/>
          </a:xfrm>
          <a:prstGeom prst="rect">
            <a:avLst/>
          </a:prstGeom>
          <a:noFill/>
        </p:spPr>
        <p:txBody>
          <a:bodyPr wrap="square" anchor="t">
            <a:noAutofit/>
          </a:bodyPr>
          <a:lstStyle/>
          <a:p>
            <a:pPr algn="ctr"/>
            <a:r>
              <a:rPr lang="ru-RU" sz="1400" b="1" dirty="0">
                <a:solidFill>
                  <a:srgbClr val="FF0000"/>
                </a:solidFill>
                <a:effectLst/>
                <a:latin typeface="TradeGothicNextLTPro"/>
              </a:rPr>
              <a:t>ЦЕЛЕНАПРАВЛЕННЫЕ ИНВЕСТИЦИИ</a:t>
            </a:r>
            <a:endParaRPr lang="en-US" sz="1400" b="1" dirty="0">
              <a:solidFill>
                <a:srgbClr val="FF0000"/>
              </a:solidFill>
              <a:effectLst/>
              <a:latin typeface="TradeGothicNextLTPro"/>
            </a:endParaRPr>
          </a:p>
        </p:txBody>
      </p:sp>
      <p:sp>
        <p:nvSpPr>
          <p:cNvPr id="10" name="TextBox 9">
            <a:extLst>
              <a:ext uri="{FF2B5EF4-FFF2-40B4-BE49-F238E27FC236}">
                <a16:creationId xmlns:a16="http://schemas.microsoft.com/office/drawing/2014/main" id="{0D13452F-F967-E6BF-4EBC-A467B38586C4}"/>
              </a:ext>
            </a:extLst>
          </p:cNvPr>
          <p:cNvSpPr txBox="1"/>
          <p:nvPr/>
        </p:nvSpPr>
        <p:spPr>
          <a:xfrm>
            <a:off x="7756484" y="5776726"/>
            <a:ext cx="2717278" cy="478123"/>
          </a:xfrm>
          <a:prstGeom prst="rect">
            <a:avLst/>
          </a:prstGeom>
          <a:noFill/>
        </p:spPr>
        <p:txBody>
          <a:bodyPr wrap="square" anchor="t">
            <a:noAutofit/>
          </a:bodyPr>
          <a:lstStyle/>
          <a:p>
            <a:pPr algn="ctr"/>
            <a:r>
              <a:rPr lang="ru-RU" sz="1400" b="1" dirty="0">
                <a:solidFill>
                  <a:srgbClr val="FF0000"/>
                </a:solidFill>
                <a:effectLst/>
                <a:latin typeface="TradeGothicNextLTPro"/>
              </a:rPr>
              <a:t>ОТВЕТСТВЕННОСТЬ ЗА ДОСТУПНОСТЬ</a:t>
            </a:r>
            <a:endParaRPr lang="en-US" sz="1400" b="1" dirty="0">
              <a:solidFill>
                <a:srgbClr val="FF0000"/>
              </a:solidFill>
              <a:effectLst/>
              <a:latin typeface="TradeGothicNextLTPro"/>
            </a:endParaRPr>
          </a:p>
        </p:txBody>
      </p:sp>
    </p:spTree>
    <p:extLst>
      <p:ext uri="{BB962C8B-B14F-4D97-AF65-F5344CB8AC3E}">
        <p14:creationId xmlns:p14="http://schemas.microsoft.com/office/powerpoint/2010/main" val="84501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C92C19-4D69-76F5-B0FB-D5DF70CBCBB0}"/>
              </a:ext>
            </a:extLst>
          </p:cNvPr>
          <p:cNvSpPr/>
          <p:nvPr/>
        </p:nvSpPr>
        <p:spPr>
          <a:xfrm>
            <a:off x="0" y="0"/>
            <a:ext cx="12192000" cy="6858000"/>
          </a:xfrm>
          <a:prstGeom prst="rect">
            <a:avLst/>
          </a:prstGeom>
          <a:solidFill>
            <a:srgbClr val="1F9D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pic>
        <p:nvPicPr>
          <p:cNvPr id="8" name="Picture 7" descr="A close-up of a hourglass with pills&#10;&#10;Description automatically generated">
            <a:extLst>
              <a:ext uri="{FF2B5EF4-FFF2-40B4-BE49-F238E27FC236}">
                <a16:creationId xmlns:a16="http://schemas.microsoft.com/office/drawing/2014/main" id="{C26F4DAF-31E1-64CC-5346-A2870174E718}"/>
              </a:ext>
            </a:extLst>
          </p:cNvPr>
          <p:cNvPicPr>
            <a:picLocks noChangeAspect="1"/>
          </p:cNvPicPr>
          <p:nvPr/>
        </p:nvPicPr>
        <p:blipFill rotWithShape="1">
          <a:blip r:embed="rId3"/>
          <a:srcRect l="9020" t="21512" r="4885" b="9249"/>
          <a:stretch/>
        </p:blipFill>
        <p:spPr>
          <a:xfrm rot="20760489">
            <a:off x="197464" y="1432841"/>
            <a:ext cx="5617535" cy="6386194"/>
          </a:xfrm>
          <a:prstGeom prst="rect">
            <a:avLst/>
          </a:prstGeom>
        </p:spPr>
      </p:pic>
      <p:sp>
        <p:nvSpPr>
          <p:cNvPr id="5" name="TextBox 4">
            <a:extLst>
              <a:ext uri="{FF2B5EF4-FFF2-40B4-BE49-F238E27FC236}">
                <a16:creationId xmlns:a16="http://schemas.microsoft.com/office/drawing/2014/main" id="{5A9B510D-CAB7-C426-49EF-0DEE4C349162}"/>
              </a:ext>
            </a:extLst>
          </p:cNvPr>
          <p:cNvSpPr txBox="1"/>
          <p:nvPr/>
        </p:nvSpPr>
        <p:spPr>
          <a:xfrm>
            <a:off x="6493759" y="1693647"/>
            <a:ext cx="1920070" cy="4893647"/>
          </a:xfrm>
          <a:prstGeom prst="rect">
            <a:avLst/>
          </a:prstGeom>
          <a:noFill/>
        </p:spPr>
        <p:txBody>
          <a:bodyPr wrap="square" rtlCol="0">
            <a:spAutoFit/>
          </a:bodyPr>
          <a:lstStyle/>
          <a:p>
            <a:pPr algn="r"/>
            <a:r>
              <a:rPr lang="ru-RU" sz="1200" b="1" dirty="0" err="1">
                <a:solidFill>
                  <a:schemeClr val="bg1"/>
                </a:solidFill>
                <a:effectLst/>
                <a:latin typeface="Lato" panose="020F0502020204030203" pitchFamily="34" charset="77"/>
              </a:rPr>
              <a:t>Ирада</a:t>
            </a:r>
            <a:r>
              <a:rPr lang="ru-RU" sz="1200" b="1" dirty="0">
                <a:solidFill>
                  <a:schemeClr val="bg1"/>
                </a:solidFill>
                <a:effectLst/>
                <a:latin typeface="Lato" panose="020F0502020204030203" pitchFamily="34" charset="77"/>
              </a:rPr>
              <a:t> Ахундова</a:t>
            </a:r>
          </a:p>
          <a:p>
            <a:pPr algn="r"/>
            <a:r>
              <a:rPr lang="ru-RU" sz="1200" b="1" dirty="0" err="1">
                <a:solidFill>
                  <a:schemeClr val="bg1"/>
                </a:solidFill>
                <a:effectLst/>
                <a:latin typeface="Lato" panose="020F0502020204030203" pitchFamily="34" charset="77"/>
              </a:rPr>
              <a:t>Мубанга</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Энджел</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Майк Фрик</a:t>
            </a:r>
          </a:p>
          <a:p>
            <a:pPr algn="r"/>
            <a:r>
              <a:rPr lang="ru-RU" sz="1200" b="1" dirty="0">
                <a:solidFill>
                  <a:schemeClr val="bg1"/>
                </a:solidFill>
                <a:effectLst/>
                <a:latin typeface="Lato" panose="020F0502020204030203" pitchFamily="34" charset="77"/>
              </a:rPr>
              <a:t>Дженнифер </a:t>
            </a:r>
            <a:r>
              <a:rPr lang="ru-RU" sz="1200" b="1" dirty="0" err="1">
                <a:solidFill>
                  <a:schemeClr val="bg1"/>
                </a:solidFill>
                <a:effectLst/>
                <a:latin typeface="Lato" panose="020F0502020204030203" pitchFamily="34" charset="77"/>
              </a:rPr>
              <a:t>Фьюрин</a:t>
            </a:r>
            <a:endParaRPr lang="ru-RU" sz="1200" b="1" dirty="0">
              <a:solidFill>
                <a:schemeClr val="bg1"/>
              </a:solidFill>
              <a:effectLst/>
              <a:latin typeface="Lato" panose="020F0502020204030203" pitchFamily="34" charset="77"/>
            </a:endParaRPr>
          </a:p>
          <a:p>
            <a:pPr algn="r"/>
            <a:r>
              <a:rPr lang="ru-RU" sz="1200" b="1" dirty="0">
                <a:solidFill>
                  <a:schemeClr val="bg1"/>
                </a:solidFill>
                <a:effectLst/>
                <a:latin typeface="Lato" panose="020F0502020204030203" pitchFamily="34" charset="77"/>
              </a:rPr>
              <a:t>Фарида </a:t>
            </a:r>
            <a:r>
              <a:rPr lang="ru-RU" sz="1200" b="1" dirty="0" err="1">
                <a:solidFill>
                  <a:schemeClr val="bg1"/>
                </a:solidFill>
                <a:effectLst/>
                <a:latin typeface="Lato" panose="020F0502020204030203" pitchFamily="34" charset="77"/>
              </a:rPr>
              <a:t>Гетери</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Марк Харрингтон </a:t>
            </a:r>
          </a:p>
          <a:p>
            <a:pPr algn="r"/>
            <a:r>
              <a:rPr lang="ru-RU" sz="1200" b="1" dirty="0">
                <a:solidFill>
                  <a:schemeClr val="bg1"/>
                </a:solidFill>
                <a:effectLst/>
                <a:latin typeface="Lato" panose="020F0502020204030203" pitchFamily="34" charset="77"/>
              </a:rPr>
              <a:t>Петра </a:t>
            </a:r>
            <a:r>
              <a:rPr lang="ru-RU" sz="1200" b="1" dirty="0" err="1">
                <a:solidFill>
                  <a:schemeClr val="bg1"/>
                </a:solidFill>
                <a:effectLst/>
                <a:latin typeface="Lato" panose="020F0502020204030203" pitchFamily="34" charset="77"/>
              </a:rPr>
              <a:t>Хайткамп</a:t>
            </a:r>
            <a:r>
              <a:rPr lang="ru-RU" sz="1200" b="1" dirty="0">
                <a:solidFill>
                  <a:schemeClr val="bg1"/>
                </a:solidFill>
                <a:effectLst/>
                <a:latin typeface="Lato" panose="020F0502020204030203" pitchFamily="34" charset="77"/>
              </a:rPr>
              <a:t> </a:t>
            </a:r>
          </a:p>
          <a:p>
            <a:pPr algn="r"/>
            <a:r>
              <a:rPr lang="ru-RU" sz="1200" b="1" dirty="0" err="1">
                <a:solidFill>
                  <a:schemeClr val="bg1"/>
                </a:solidFill>
                <a:effectLst/>
                <a:latin typeface="Lato" panose="020F0502020204030203" pitchFamily="34" charset="77"/>
              </a:rPr>
              <a:t>Асгар</a:t>
            </a:r>
            <a:r>
              <a:rPr lang="ru-RU" sz="1200" b="1" dirty="0">
                <a:solidFill>
                  <a:schemeClr val="bg1"/>
                </a:solidFill>
                <a:effectLst/>
                <a:latin typeface="Lato" panose="020F0502020204030203" pitchFamily="34" charset="77"/>
              </a:rPr>
              <a:t> Исмаилов</a:t>
            </a:r>
          </a:p>
          <a:p>
            <a:pPr algn="r"/>
            <a:r>
              <a:rPr lang="ru-RU" sz="1200" b="1" dirty="0" err="1">
                <a:solidFill>
                  <a:schemeClr val="bg1"/>
                </a:solidFill>
                <a:effectLst/>
                <a:latin typeface="Lato" panose="020F0502020204030203" pitchFamily="34" charset="77"/>
              </a:rPr>
              <a:t>Айсель</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Исмайлова</a:t>
            </a:r>
            <a:endParaRPr lang="ru-RU" sz="1200" b="1" dirty="0">
              <a:solidFill>
                <a:schemeClr val="bg1"/>
              </a:solidFill>
              <a:effectLst/>
              <a:latin typeface="Lato" panose="020F0502020204030203" pitchFamily="34" charset="77"/>
            </a:endParaRPr>
          </a:p>
          <a:p>
            <a:pPr algn="r"/>
            <a:r>
              <a:rPr lang="ru-RU" sz="1200" b="1" dirty="0" err="1">
                <a:solidFill>
                  <a:schemeClr val="bg1"/>
                </a:solidFill>
                <a:effectLst/>
                <a:latin typeface="Lato" panose="020F0502020204030203" pitchFamily="34" charset="77"/>
              </a:rPr>
              <a:t>Иммакулейт</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Катюр</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Эрика </a:t>
            </a:r>
            <a:r>
              <a:rPr lang="ru-RU" sz="1200" b="1" dirty="0" err="1">
                <a:solidFill>
                  <a:schemeClr val="bg1"/>
                </a:solidFill>
                <a:effectLst/>
                <a:latin typeface="Lato" panose="020F0502020204030203" pitchFamily="34" charset="77"/>
              </a:rPr>
              <a:t>Лессем</a:t>
            </a:r>
            <a:endParaRPr lang="ru-RU" sz="1200" b="1" dirty="0">
              <a:solidFill>
                <a:schemeClr val="bg1"/>
              </a:solidFill>
              <a:effectLst/>
              <a:latin typeface="Lato" panose="020F0502020204030203" pitchFamily="34" charset="77"/>
            </a:endParaRPr>
          </a:p>
          <a:p>
            <a:pPr algn="r"/>
            <a:r>
              <a:rPr lang="ru-RU" sz="1200" b="1" dirty="0">
                <a:solidFill>
                  <a:schemeClr val="bg1"/>
                </a:solidFill>
                <a:effectLst/>
                <a:latin typeface="Lato" panose="020F0502020204030203" pitchFamily="34" charset="77"/>
              </a:rPr>
              <a:t>Патрик </a:t>
            </a:r>
            <a:r>
              <a:rPr lang="ru-RU" sz="1200" b="1" dirty="0" err="1">
                <a:solidFill>
                  <a:schemeClr val="bg1"/>
                </a:solidFill>
                <a:effectLst/>
                <a:latin typeface="Lato" panose="020F0502020204030203" pitchFamily="34" charset="77"/>
              </a:rPr>
              <a:t>Лунгу</a:t>
            </a:r>
            <a:endParaRPr lang="ru-RU" sz="1200" b="1" dirty="0">
              <a:solidFill>
                <a:schemeClr val="bg1"/>
              </a:solidFill>
              <a:effectLst/>
              <a:latin typeface="Lato" panose="020F0502020204030203" pitchFamily="34" charset="77"/>
            </a:endParaRPr>
          </a:p>
          <a:p>
            <a:pPr algn="r"/>
            <a:r>
              <a:rPr lang="ru-RU" sz="1200" b="1" dirty="0" err="1">
                <a:solidFill>
                  <a:schemeClr val="bg1"/>
                </a:solidFill>
                <a:effectLst/>
                <a:latin typeface="Lato" panose="020F0502020204030203" pitchFamily="34" charset="77"/>
              </a:rPr>
              <a:t>Шарисса</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Мальбасиас</a:t>
            </a:r>
            <a:endParaRPr lang="ru-RU" sz="1200" b="1" dirty="0">
              <a:solidFill>
                <a:schemeClr val="bg1"/>
              </a:solidFill>
              <a:effectLst/>
              <a:latin typeface="Lato" panose="020F0502020204030203" pitchFamily="34" charset="77"/>
            </a:endParaRPr>
          </a:p>
          <a:p>
            <a:pPr algn="r"/>
            <a:r>
              <a:rPr lang="ru-RU" sz="1200" b="1" dirty="0" err="1">
                <a:solidFill>
                  <a:schemeClr val="bg1"/>
                </a:solidFill>
                <a:effectLst/>
                <a:latin typeface="Lato" panose="020F0502020204030203" pitchFamily="34" charset="77"/>
              </a:rPr>
              <a:t>Кузани</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Мбендера</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Линдси Маккенна </a:t>
            </a:r>
          </a:p>
          <a:p>
            <a:pPr algn="r"/>
            <a:r>
              <a:rPr lang="ru-RU" sz="1200" b="1" dirty="0">
                <a:solidFill>
                  <a:schemeClr val="bg1"/>
                </a:solidFill>
                <a:effectLst/>
                <a:latin typeface="Lato" panose="020F0502020204030203" pitchFamily="34" charset="77"/>
              </a:rPr>
              <a:t>Кэрол </a:t>
            </a:r>
            <a:r>
              <a:rPr lang="ru-RU" sz="1200" b="1" dirty="0" err="1">
                <a:solidFill>
                  <a:schemeClr val="bg1"/>
                </a:solidFill>
                <a:effectLst/>
                <a:latin typeface="Lato" panose="020F0502020204030203" pitchFamily="34" charset="77"/>
              </a:rPr>
              <a:t>Митник</a:t>
            </a:r>
            <a:endParaRPr lang="ru-RU" sz="1200" b="1" dirty="0">
              <a:solidFill>
                <a:schemeClr val="bg1"/>
              </a:solidFill>
              <a:effectLst/>
              <a:latin typeface="Lato" panose="020F0502020204030203" pitchFamily="34" charset="77"/>
            </a:endParaRPr>
          </a:p>
          <a:p>
            <a:pPr algn="r"/>
            <a:r>
              <a:rPr lang="ru-RU" sz="1200" b="1" dirty="0" err="1">
                <a:solidFill>
                  <a:schemeClr val="bg1"/>
                </a:solidFill>
                <a:effectLst/>
                <a:latin typeface="Lato" panose="020F0502020204030203" pitchFamily="34" charset="77"/>
              </a:rPr>
              <a:t>Нкироте</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Мвириги</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Питер </a:t>
            </a:r>
            <a:r>
              <a:rPr lang="ru-RU" sz="1200" b="1" dirty="0" err="1">
                <a:solidFill>
                  <a:schemeClr val="bg1"/>
                </a:solidFill>
                <a:effectLst/>
                <a:latin typeface="Lato" panose="020F0502020204030203" pitchFamily="34" charset="77"/>
              </a:rPr>
              <a:t>Нго'ла</a:t>
            </a:r>
            <a:r>
              <a:rPr lang="ru-RU" sz="1200" b="1" dirty="0">
                <a:solidFill>
                  <a:schemeClr val="bg1"/>
                </a:solidFill>
                <a:effectLst/>
                <a:latin typeface="Lato" panose="020F0502020204030203" pitchFamily="34" charset="77"/>
              </a:rPr>
              <a:t> </a:t>
            </a:r>
            <a:r>
              <a:rPr lang="ru-RU" sz="1200" b="1" dirty="0" err="1">
                <a:solidFill>
                  <a:schemeClr val="bg1"/>
                </a:solidFill>
                <a:effectLst/>
                <a:latin typeface="Lato" panose="020F0502020204030203" pitchFamily="34" charset="77"/>
              </a:rPr>
              <a:t>Овити</a:t>
            </a:r>
            <a:endParaRPr lang="ru-RU" sz="1200" b="1" dirty="0">
              <a:solidFill>
                <a:schemeClr val="bg1"/>
              </a:solidFill>
              <a:effectLst/>
              <a:latin typeface="Lato" panose="020F0502020204030203" pitchFamily="34" charset="77"/>
            </a:endParaRPr>
          </a:p>
          <a:p>
            <a:pPr algn="r"/>
            <a:r>
              <a:rPr lang="ru-RU" sz="1200" b="1" dirty="0">
                <a:solidFill>
                  <a:schemeClr val="bg1"/>
                </a:solidFill>
                <a:effectLst/>
                <a:latin typeface="Lato" panose="020F0502020204030203" pitchFamily="34" charset="77"/>
              </a:rPr>
              <a:t>Тиара </a:t>
            </a:r>
            <a:r>
              <a:rPr lang="ru-RU" sz="1200" b="1" dirty="0" err="1">
                <a:solidFill>
                  <a:schemeClr val="bg1"/>
                </a:solidFill>
                <a:effectLst/>
                <a:latin typeface="Lato" panose="020F0502020204030203" pitchFamily="34" charset="77"/>
              </a:rPr>
              <a:t>Пакаси</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Кристоф Перрен</a:t>
            </a:r>
          </a:p>
          <a:p>
            <a:pPr algn="r"/>
            <a:r>
              <a:rPr lang="ru-RU" sz="1200" b="1" dirty="0">
                <a:solidFill>
                  <a:schemeClr val="bg1"/>
                </a:solidFill>
                <a:effectLst/>
                <a:latin typeface="Lato" panose="020F0502020204030203" pitchFamily="34" charset="77"/>
              </a:rPr>
              <a:t>Нэнси Роуз </a:t>
            </a:r>
            <a:r>
              <a:rPr lang="ru-RU" sz="1200" b="1" dirty="0" err="1">
                <a:solidFill>
                  <a:schemeClr val="bg1"/>
                </a:solidFill>
                <a:effectLst/>
                <a:latin typeface="Lato" panose="020F0502020204030203" pitchFamily="34" charset="77"/>
              </a:rPr>
              <a:t>Лабарете</a:t>
            </a:r>
            <a:r>
              <a:rPr lang="ru-RU" sz="1200" b="1" dirty="0">
                <a:solidFill>
                  <a:schemeClr val="bg1"/>
                </a:solidFill>
                <a:effectLst/>
                <a:latin typeface="Lato" panose="020F0502020204030203" pitchFamily="34" charset="77"/>
              </a:rPr>
              <a:t>  </a:t>
            </a:r>
          </a:p>
          <a:p>
            <a:pPr algn="r"/>
            <a:r>
              <a:rPr lang="ru-RU" sz="1200" b="1" dirty="0">
                <a:solidFill>
                  <a:schemeClr val="bg1"/>
                </a:solidFill>
                <a:effectLst/>
                <a:latin typeface="Lato" panose="020F0502020204030203" pitchFamily="34" charset="77"/>
              </a:rPr>
              <a:t>Тесс </a:t>
            </a:r>
            <a:r>
              <a:rPr lang="ru-RU" sz="1200" b="1" dirty="0" err="1">
                <a:solidFill>
                  <a:schemeClr val="bg1"/>
                </a:solidFill>
                <a:effectLst/>
                <a:latin typeface="Lato" panose="020F0502020204030203" pitchFamily="34" charset="77"/>
              </a:rPr>
              <a:t>Райкман</a:t>
            </a:r>
            <a:endParaRPr lang="ru-RU" sz="1200" b="1" dirty="0">
              <a:solidFill>
                <a:schemeClr val="bg1"/>
              </a:solidFill>
              <a:effectLst/>
              <a:latin typeface="Lato" panose="020F0502020204030203" pitchFamily="34" charset="77"/>
            </a:endParaRPr>
          </a:p>
          <a:p>
            <a:pPr algn="r"/>
            <a:r>
              <a:rPr lang="ru-RU" sz="1200" b="1" dirty="0">
                <a:solidFill>
                  <a:schemeClr val="bg1"/>
                </a:solidFill>
                <a:effectLst/>
                <a:latin typeface="Lato" panose="020F0502020204030203" pitchFamily="34" charset="77"/>
              </a:rPr>
              <a:t>Анимеш Синха</a:t>
            </a:r>
          </a:p>
          <a:p>
            <a:pPr algn="r"/>
            <a:r>
              <a:rPr lang="ru-RU" sz="1200" b="1" dirty="0">
                <a:solidFill>
                  <a:schemeClr val="bg1"/>
                </a:solidFill>
                <a:effectLst/>
                <a:latin typeface="Lato" panose="020F0502020204030203" pitchFamily="34" charset="77"/>
              </a:rPr>
              <a:t>Эдна Тембо </a:t>
            </a:r>
          </a:p>
          <a:p>
            <a:pPr algn="r"/>
            <a:r>
              <a:rPr lang="ru-RU" sz="1200" b="1" dirty="0">
                <a:solidFill>
                  <a:schemeClr val="bg1"/>
                </a:solidFill>
                <a:effectLst/>
                <a:latin typeface="Lato" panose="020F0502020204030203" pitchFamily="34" charset="77"/>
              </a:rPr>
              <a:t>Леся Тонконог</a:t>
            </a:r>
          </a:p>
          <a:p>
            <a:pPr algn="r"/>
            <a:r>
              <a:rPr lang="ru-RU" sz="1200" b="1" dirty="0">
                <a:solidFill>
                  <a:schemeClr val="bg1"/>
                </a:solidFill>
                <a:effectLst/>
                <a:latin typeface="Lato" panose="020F0502020204030203" pitchFamily="34" charset="77"/>
              </a:rPr>
              <a:t>Луи </a:t>
            </a:r>
            <a:r>
              <a:rPr lang="ru-RU" sz="1200" b="1" dirty="0" err="1">
                <a:solidFill>
                  <a:schemeClr val="bg1"/>
                </a:solidFill>
                <a:effectLst/>
                <a:latin typeface="Lato" panose="020F0502020204030203" pitchFamily="34" charset="77"/>
              </a:rPr>
              <a:t>Зепеда-Тенг</a:t>
            </a:r>
            <a:endParaRPr lang="en-US" sz="1200" dirty="0">
              <a:solidFill>
                <a:schemeClr val="bg1"/>
              </a:solidFill>
            </a:endParaRPr>
          </a:p>
        </p:txBody>
      </p:sp>
      <p:sp>
        <p:nvSpPr>
          <p:cNvPr id="2" name="Title 1">
            <a:extLst>
              <a:ext uri="{FF2B5EF4-FFF2-40B4-BE49-F238E27FC236}">
                <a16:creationId xmlns:a16="http://schemas.microsoft.com/office/drawing/2014/main" id="{0E8C2DBD-0409-FD9A-2011-2018636E4C66}"/>
              </a:ext>
            </a:extLst>
          </p:cNvPr>
          <p:cNvSpPr>
            <a:spLocks noGrp="1"/>
          </p:cNvSpPr>
          <p:nvPr>
            <p:ph type="ctrTitle"/>
          </p:nvPr>
        </p:nvSpPr>
        <p:spPr>
          <a:xfrm>
            <a:off x="3495267" y="116252"/>
            <a:ext cx="8343847" cy="1464426"/>
          </a:xfrm>
        </p:spPr>
        <p:txBody>
          <a:bodyPr>
            <a:normAutofit/>
          </a:bodyPr>
          <a:lstStyle/>
          <a:p>
            <a:pPr algn="r"/>
            <a:r>
              <a:rPr lang="ru-RU" sz="6600" b="1" dirty="0">
                <a:solidFill>
                  <a:srgbClr val="F8CB83"/>
                </a:solidFill>
                <a:latin typeface="Lato Black" panose="020F0502020204030203" pitchFamily="34" charset="77"/>
                <a:cs typeface="Calibri" panose="020F0502020204030204" pitchFamily="34" charset="0"/>
              </a:rPr>
              <a:t>Спасибо!</a:t>
            </a:r>
            <a:endParaRPr lang="en-GT" sz="6600" b="1">
              <a:solidFill>
                <a:srgbClr val="F8CB83"/>
              </a:solidFill>
              <a:latin typeface="Lato Black" panose="020F0502020204030203" pitchFamily="34" charset="77"/>
              <a:cs typeface="Calibri" panose="020F0502020204030204" pitchFamily="34" charset="0"/>
            </a:endParaRPr>
          </a:p>
        </p:txBody>
      </p:sp>
      <p:sp>
        <p:nvSpPr>
          <p:cNvPr id="6" name="TextBox 5">
            <a:extLst>
              <a:ext uri="{FF2B5EF4-FFF2-40B4-BE49-F238E27FC236}">
                <a16:creationId xmlns:a16="http://schemas.microsoft.com/office/drawing/2014/main" id="{CFD38317-45D8-32B7-5A6F-5F40E56EC6FC}"/>
              </a:ext>
            </a:extLst>
          </p:cNvPr>
          <p:cNvSpPr txBox="1"/>
          <p:nvPr/>
        </p:nvSpPr>
        <p:spPr>
          <a:xfrm>
            <a:off x="8413829" y="1696930"/>
            <a:ext cx="3778171" cy="3785652"/>
          </a:xfrm>
          <a:prstGeom prst="rect">
            <a:avLst/>
          </a:prstGeom>
          <a:noFill/>
        </p:spPr>
        <p:txBody>
          <a:bodyPr wrap="square" rtlCol="0">
            <a:spAutoFit/>
          </a:bodyPr>
          <a:lstStyle/>
          <a:p>
            <a:r>
              <a:rPr lang="en-US" sz="1200" b="1" dirty="0">
                <a:solidFill>
                  <a:schemeClr val="bg1"/>
                </a:solidFill>
                <a:effectLst/>
                <a:latin typeface="Lato" panose="020F0502020204030203" pitchFamily="34" charset="77"/>
              </a:rPr>
              <a:t>African Coalition on TB</a:t>
            </a:r>
          </a:p>
          <a:p>
            <a:r>
              <a:rPr lang="en-US" sz="1200" b="1" dirty="0">
                <a:solidFill>
                  <a:schemeClr val="bg1"/>
                </a:solidFill>
                <a:effectLst/>
                <a:latin typeface="Lato" panose="020F0502020204030203" pitchFamily="34" charset="77"/>
              </a:rPr>
              <a:t>Asia Pacific Counsel of AIDS Service Organizations </a:t>
            </a:r>
          </a:p>
          <a:p>
            <a:r>
              <a:rPr lang="en-US" sz="1200" b="1" dirty="0">
                <a:solidFill>
                  <a:schemeClr val="bg1"/>
                </a:solidFill>
                <a:effectLst/>
                <a:latin typeface="Lato" panose="020F0502020204030203" pitchFamily="34" charset="77"/>
              </a:rPr>
              <a:t>Global Coalition of TB Advocates </a:t>
            </a:r>
          </a:p>
          <a:p>
            <a:r>
              <a:rPr lang="en-US" sz="1200" b="1" dirty="0">
                <a:solidFill>
                  <a:schemeClr val="bg1"/>
                </a:solidFill>
                <a:effectLst/>
                <a:latin typeface="Lato" panose="020F0502020204030203" pitchFamily="34" charset="77"/>
              </a:rPr>
              <a:t>Global TB Community Advisory Board </a:t>
            </a:r>
          </a:p>
          <a:p>
            <a:r>
              <a:rPr lang="en-US" sz="1200" b="1" dirty="0">
                <a:solidFill>
                  <a:schemeClr val="bg1"/>
                </a:solidFill>
                <a:effectLst/>
                <a:latin typeface="Lato" panose="020F0502020204030203" pitchFamily="34" charset="77"/>
              </a:rPr>
              <a:t>Lean on Me Foundation</a:t>
            </a:r>
          </a:p>
          <a:p>
            <a:r>
              <a:rPr lang="en-US" sz="1200" b="1" dirty="0" err="1">
                <a:solidFill>
                  <a:schemeClr val="bg1"/>
                </a:solidFill>
                <a:effectLst/>
                <a:latin typeface="Lato" panose="020F0502020204030203" pitchFamily="34" charset="77"/>
              </a:rPr>
              <a:t>Médecins</a:t>
            </a:r>
            <a:r>
              <a:rPr lang="en-US" sz="1200" b="1" dirty="0">
                <a:solidFill>
                  <a:schemeClr val="bg1"/>
                </a:solidFill>
                <a:effectLst/>
                <a:latin typeface="Lato" panose="020F0502020204030203" pitchFamily="34" charset="77"/>
              </a:rPr>
              <a:t> Sans </a:t>
            </a:r>
            <a:r>
              <a:rPr lang="en-US" sz="1200" b="1" dirty="0" err="1">
                <a:solidFill>
                  <a:schemeClr val="bg1"/>
                </a:solidFill>
                <a:effectLst/>
                <a:latin typeface="Lato" panose="020F0502020204030203" pitchFamily="34" charset="77"/>
              </a:rPr>
              <a:t>Frontières</a:t>
            </a:r>
            <a:endParaRPr lang="en-US" sz="1200" b="1" dirty="0">
              <a:solidFill>
                <a:schemeClr val="bg1"/>
              </a:solidFill>
              <a:effectLst/>
              <a:latin typeface="Lato" panose="020F0502020204030203" pitchFamily="34" charset="77"/>
            </a:endParaRPr>
          </a:p>
          <a:p>
            <a:r>
              <a:rPr lang="en-US" sz="1200" b="1" dirty="0">
                <a:solidFill>
                  <a:schemeClr val="bg1"/>
                </a:solidFill>
                <a:effectLst/>
                <a:latin typeface="Lato" panose="020F0502020204030203" pitchFamily="34" charset="77"/>
              </a:rPr>
              <a:t>O’Neill Institute </a:t>
            </a:r>
          </a:p>
          <a:p>
            <a:r>
              <a:rPr lang="en-US" sz="1200" b="1" dirty="0">
                <a:solidFill>
                  <a:schemeClr val="bg1"/>
                </a:solidFill>
                <a:effectLst/>
                <a:latin typeface="Lato" panose="020F0502020204030203" pitchFamily="34" charset="77"/>
              </a:rPr>
              <a:t>Partners In </a:t>
            </a:r>
            <a:r>
              <a:rPr lang="en-US" sz="1200" b="1" dirty="0" err="1">
                <a:solidFill>
                  <a:schemeClr val="bg1"/>
                </a:solidFill>
                <a:effectLst/>
                <a:latin typeface="Lato" panose="020F0502020204030203" pitchFamily="34" charset="77"/>
              </a:rPr>
              <a:t>HealthResults</a:t>
            </a:r>
            <a:r>
              <a:rPr lang="en-US" sz="1200" b="1" dirty="0">
                <a:solidFill>
                  <a:schemeClr val="bg1"/>
                </a:solidFill>
                <a:effectLst/>
                <a:latin typeface="Lato" panose="020F0502020204030203" pitchFamily="34" charset="77"/>
              </a:rPr>
              <a:t> Canada</a:t>
            </a:r>
          </a:p>
          <a:p>
            <a:r>
              <a:rPr lang="en-US" sz="1200" b="1" dirty="0">
                <a:solidFill>
                  <a:schemeClr val="bg1"/>
                </a:solidFill>
                <a:effectLst/>
                <a:latin typeface="Lato" panose="020F0502020204030203" pitchFamily="34" charset="77"/>
              </a:rPr>
              <a:t>SMART4TB Consortium</a:t>
            </a:r>
          </a:p>
          <a:p>
            <a:r>
              <a:rPr lang="en-US" sz="1200" b="1" dirty="0">
                <a:solidFill>
                  <a:schemeClr val="bg1"/>
                </a:solidFill>
                <a:effectLst/>
                <a:latin typeface="Lato" panose="020F0502020204030203" pitchFamily="34" charset="77"/>
              </a:rPr>
              <a:t>Stop TB Partnership</a:t>
            </a:r>
          </a:p>
          <a:p>
            <a:r>
              <a:rPr lang="en-US" sz="1200" b="1" dirty="0">
                <a:solidFill>
                  <a:schemeClr val="bg1"/>
                </a:solidFill>
                <a:effectLst/>
                <a:latin typeface="Lato" panose="020F0502020204030203" pitchFamily="34" charset="77"/>
              </a:rPr>
              <a:t>Survivors Against TB</a:t>
            </a:r>
          </a:p>
          <a:p>
            <a:r>
              <a:rPr lang="en-US" sz="1200" b="1" dirty="0">
                <a:solidFill>
                  <a:schemeClr val="bg1"/>
                </a:solidFill>
                <a:effectLst/>
                <a:latin typeface="Lato" panose="020F0502020204030203" pitchFamily="34" charset="77"/>
              </a:rPr>
              <a:t>TB Europe Coalition</a:t>
            </a:r>
          </a:p>
          <a:p>
            <a:r>
              <a:rPr lang="en-US" sz="1200" b="1" dirty="0">
                <a:solidFill>
                  <a:schemeClr val="bg1"/>
                </a:solidFill>
                <a:effectLst/>
                <a:latin typeface="Lato" panose="020F0502020204030203" pitchFamily="34" charset="77"/>
              </a:rPr>
              <a:t>TBPPM Learning Network</a:t>
            </a:r>
          </a:p>
          <a:p>
            <a:r>
              <a:rPr lang="en-US" sz="1200" b="1" dirty="0">
                <a:solidFill>
                  <a:schemeClr val="bg1"/>
                </a:solidFill>
                <a:effectLst/>
                <a:latin typeface="Lato" panose="020F0502020204030203" pitchFamily="34" charset="77"/>
              </a:rPr>
              <a:t>TB Women Global</a:t>
            </a:r>
          </a:p>
          <a:p>
            <a:r>
              <a:rPr lang="en-US" sz="1200" b="1" dirty="0">
                <a:solidFill>
                  <a:schemeClr val="bg1"/>
                </a:solidFill>
                <a:effectLst/>
                <a:latin typeface="Lato" panose="020F0502020204030203" pitchFamily="34" charset="77"/>
              </a:rPr>
              <a:t>The Sentinel Project </a:t>
            </a:r>
          </a:p>
          <a:p>
            <a:r>
              <a:rPr lang="en-US" sz="1200" b="1" dirty="0">
                <a:solidFill>
                  <a:schemeClr val="bg1"/>
                </a:solidFill>
                <a:effectLst/>
                <a:latin typeface="Lato" panose="020F0502020204030203" pitchFamily="34" charset="77"/>
              </a:rPr>
              <a:t>Treatment Action Campaign </a:t>
            </a:r>
          </a:p>
          <a:p>
            <a:r>
              <a:rPr lang="en-US" sz="1200" b="1" dirty="0">
                <a:solidFill>
                  <a:schemeClr val="bg1"/>
                </a:solidFill>
                <a:effectLst/>
                <a:latin typeface="Lato" panose="020F0502020204030203" pitchFamily="34" charset="77"/>
              </a:rPr>
              <a:t>Treatment Action Group</a:t>
            </a:r>
          </a:p>
          <a:p>
            <a:r>
              <a:rPr lang="en-US" sz="1200" b="1" dirty="0">
                <a:solidFill>
                  <a:schemeClr val="bg1"/>
                </a:solidFill>
                <a:effectLst/>
                <a:latin typeface="Lato" panose="020F0502020204030203" pitchFamily="34" charset="77"/>
              </a:rPr>
              <a:t>We Are TB</a:t>
            </a:r>
          </a:p>
          <a:p>
            <a:r>
              <a:rPr lang="en-US" sz="1200" b="1" dirty="0" err="1">
                <a:solidFill>
                  <a:schemeClr val="bg1"/>
                </a:solidFill>
                <a:effectLst/>
                <a:latin typeface="Lato" panose="020F0502020204030203" pitchFamily="34" charset="77"/>
              </a:rPr>
              <a:t>Wote</a:t>
            </a:r>
            <a:r>
              <a:rPr lang="en-US" sz="1200" b="1" dirty="0">
                <a:solidFill>
                  <a:schemeClr val="bg1"/>
                </a:solidFill>
                <a:effectLst/>
                <a:latin typeface="Lato" panose="020F0502020204030203" pitchFamily="34" charset="77"/>
              </a:rPr>
              <a:t> Youth Development Projects CBO</a:t>
            </a:r>
          </a:p>
          <a:p>
            <a:r>
              <a:rPr lang="en-US" sz="1200" b="1" dirty="0">
                <a:solidFill>
                  <a:schemeClr val="bg1"/>
                </a:solidFill>
                <a:effectLst/>
                <a:latin typeface="Lato" panose="020F0502020204030203" pitchFamily="34" charset="77"/>
              </a:rPr>
              <a:t>Zambia Association for Prevention of HIV and TB</a:t>
            </a:r>
          </a:p>
        </p:txBody>
      </p:sp>
      <p:sp>
        <p:nvSpPr>
          <p:cNvPr id="3" name="TextBox 2">
            <a:extLst>
              <a:ext uri="{FF2B5EF4-FFF2-40B4-BE49-F238E27FC236}">
                <a16:creationId xmlns:a16="http://schemas.microsoft.com/office/drawing/2014/main" id="{DB57EC1A-80B7-743C-88B8-7D82E8B279C7}"/>
              </a:ext>
            </a:extLst>
          </p:cNvPr>
          <p:cNvSpPr txBox="1"/>
          <p:nvPr/>
        </p:nvSpPr>
        <p:spPr>
          <a:xfrm>
            <a:off x="251447" y="252168"/>
            <a:ext cx="4895740" cy="646331"/>
          </a:xfrm>
          <a:prstGeom prst="rect">
            <a:avLst/>
          </a:prstGeom>
          <a:noFill/>
        </p:spPr>
        <p:txBody>
          <a:bodyPr wrap="square" rtlCol="0">
            <a:spAutoFit/>
          </a:bodyPr>
          <a:lstStyle/>
          <a:p>
            <a:pPr algn="ctr"/>
            <a:r>
              <a:rPr lang="ru-RU" sz="1800" b="1" dirty="0">
                <a:solidFill>
                  <a:srgbClr val="F8CB83"/>
                </a:solidFill>
              </a:rPr>
              <a:t>Подробности можно узнать на сайте </a:t>
            </a:r>
            <a:r>
              <a:rPr lang="en-US" sz="1800" b="1" dirty="0">
                <a:solidFill>
                  <a:srgbClr val="F8CB83"/>
                </a:solidFill>
              </a:rPr>
              <a:t>TAG!</a:t>
            </a:r>
            <a:endParaRPr lang="en-US" sz="1800" dirty="0">
              <a:solidFill>
                <a:schemeClr val="bg1"/>
              </a:solidFill>
              <a:hlinkClick r:id="rId4">
                <a:extLst>
                  <a:ext uri="{A12FA001-AC4F-418D-AE19-62706E023703}">
                    <ahyp:hlinkClr xmlns:ahyp="http://schemas.microsoft.com/office/drawing/2018/hyperlinkcolor" val="tx"/>
                  </a:ext>
                </a:extLst>
              </a:hlinkClick>
            </a:endParaRPr>
          </a:p>
          <a:p>
            <a:pPr algn="ctr"/>
            <a:r>
              <a:rPr lang="en-US" sz="1800" dirty="0">
                <a:solidFill>
                  <a:schemeClr val="bg1"/>
                </a:solidFill>
                <a:hlinkClick r:id="rId4">
                  <a:extLst>
                    <a:ext uri="{A12FA001-AC4F-418D-AE19-62706E023703}">
                      <ahyp:hlinkClr xmlns:ahyp="http://schemas.microsoft.com/office/drawing/2018/hyperlinkcolor" val="tx"/>
                    </a:ext>
                  </a:extLst>
                </a:hlinkClick>
              </a:rPr>
              <a:t>www.treatmentactiongroup.org/1-4-6-x-24</a:t>
            </a:r>
          </a:p>
        </p:txBody>
      </p:sp>
      <p:pic>
        <p:nvPicPr>
          <p:cNvPr id="11" name="Рисунок 10">
            <a:extLst>
              <a:ext uri="{FF2B5EF4-FFF2-40B4-BE49-F238E27FC236}">
                <a16:creationId xmlns:a16="http://schemas.microsoft.com/office/drawing/2014/main" id="{4B87BA18-D0C2-5E6C-192B-4B71B8758E7D}"/>
              </a:ext>
            </a:extLst>
          </p:cNvPr>
          <p:cNvPicPr>
            <a:picLocks noChangeAspect="1"/>
          </p:cNvPicPr>
          <p:nvPr/>
        </p:nvPicPr>
        <p:blipFill>
          <a:blip r:embed="rId5"/>
          <a:stretch>
            <a:fillRect/>
          </a:stretch>
        </p:blipFill>
        <p:spPr>
          <a:xfrm>
            <a:off x="9396366" y="5908574"/>
            <a:ext cx="2467687" cy="865788"/>
          </a:xfrm>
          <a:prstGeom prst="rect">
            <a:avLst/>
          </a:prstGeom>
        </p:spPr>
      </p:pic>
      <p:sp>
        <p:nvSpPr>
          <p:cNvPr id="7" name="TextBox 6">
            <a:extLst>
              <a:ext uri="{FF2B5EF4-FFF2-40B4-BE49-F238E27FC236}">
                <a16:creationId xmlns:a16="http://schemas.microsoft.com/office/drawing/2014/main" id="{486059AD-97D1-6769-4066-313873AE428F}"/>
              </a:ext>
            </a:extLst>
          </p:cNvPr>
          <p:cNvSpPr txBox="1"/>
          <p:nvPr/>
        </p:nvSpPr>
        <p:spPr>
          <a:xfrm>
            <a:off x="10806656" y="6458155"/>
            <a:ext cx="903206" cy="246221"/>
          </a:xfrm>
          <a:prstGeom prst="rect">
            <a:avLst/>
          </a:prstGeom>
          <a:noFill/>
        </p:spPr>
        <p:txBody>
          <a:bodyPr wrap="square" lIns="0" tIns="0" rIns="0" bIns="0" rtlCol="0">
            <a:spAutoFit/>
          </a:bodyPr>
          <a:lstStyle/>
          <a:p>
            <a:pPr>
              <a:lnSpc>
                <a:spcPct val="80000"/>
              </a:lnSpc>
            </a:pPr>
            <a:r>
              <a:rPr lang="ru-RU" sz="500" b="1" dirty="0">
                <a:latin typeface="Lato Black" panose="020F0502020204030203" pitchFamily="34" charset="77"/>
              </a:rPr>
              <a:t>Кампания по объединению энергии, политической воли и финансирования для ликвидации туберкулеза</a:t>
            </a:r>
            <a:endParaRPr lang="en-GT" sz="500" b="1">
              <a:latin typeface="Lato Black" panose="020F0502020204030203" pitchFamily="34" charset="77"/>
            </a:endParaRPr>
          </a:p>
        </p:txBody>
      </p:sp>
    </p:spTree>
    <p:extLst>
      <p:ext uri="{BB962C8B-B14F-4D97-AF65-F5344CB8AC3E}">
        <p14:creationId xmlns:p14="http://schemas.microsoft.com/office/powerpoint/2010/main" val="24667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6" name="TextBox 5">
            <a:extLst>
              <a:ext uri="{FF2B5EF4-FFF2-40B4-BE49-F238E27FC236}">
                <a16:creationId xmlns:a16="http://schemas.microsoft.com/office/drawing/2014/main" id="{A9F7DF5B-C538-0536-E95C-46FA06EDB93D}"/>
              </a:ext>
            </a:extLst>
          </p:cNvPr>
          <p:cNvSpPr txBox="1"/>
          <p:nvPr/>
        </p:nvSpPr>
        <p:spPr>
          <a:xfrm>
            <a:off x="658367" y="3846786"/>
            <a:ext cx="1287391" cy="523195"/>
          </a:xfrm>
          <a:prstGeom prst="rect">
            <a:avLst/>
          </a:prstGeom>
          <a:solidFill>
            <a:srgbClr val="100C3C"/>
          </a:solidFill>
        </p:spPr>
        <p:txBody>
          <a:bodyPr wrap="square" rtlCol="0">
            <a:spAutoFit/>
          </a:bodyPr>
          <a:lstStyle/>
          <a:p>
            <a:endParaRPr lang="en-US" dirty="0"/>
          </a:p>
        </p:txBody>
      </p:sp>
      <p:sp>
        <p:nvSpPr>
          <p:cNvPr id="182" name="Google Shape;182;p1"/>
          <p:cNvSpPr txBox="1">
            <a:spLocks noGrp="1"/>
          </p:cNvSpPr>
          <p:nvPr>
            <p:ph type="body" idx="1"/>
          </p:nvPr>
        </p:nvSpPr>
        <p:spPr>
          <a:xfrm>
            <a:off x="658367" y="1856015"/>
            <a:ext cx="10366985" cy="2512838"/>
          </a:xfrm>
          <a:prstGeom prst="rect">
            <a:avLst/>
          </a:prstGeom>
          <a:noFill/>
          <a:ln>
            <a:noFill/>
          </a:ln>
        </p:spPr>
        <p:txBody>
          <a:bodyPr spcFirstLastPara="1" wrap="square" lIns="0" tIns="45700" rIns="91425" bIns="45700" anchor="b" anchorCtr="0">
            <a:normAutofit/>
          </a:bodyPr>
          <a:lstStyle/>
          <a:p>
            <a:pPr marL="0" lvl="0" indent="0" algn="l" rtl="0">
              <a:lnSpc>
                <a:spcPct val="80555"/>
              </a:lnSpc>
              <a:spcBef>
                <a:spcPts val="0"/>
              </a:spcBef>
              <a:spcAft>
                <a:spcPts val="0"/>
              </a:spcAft>
              <a:buSzPts val="7200"/>
              <a:buNone/>
            </a:pPr>
            <a:endParaRPr sz="7200" dirty="0"/>
          </a:p>
          <a:p>
            <a:pPr marL="0" lvl="0" indent="0" algn="l" rtl="0">
              <a:lnSpc>
                <a:spcPct val="107407"/>
              </a:lnSpc>
              <a:spcBef>
                <a:spcPts val="0"/>
              </a:spcBef>
              <a:spcAft>
                <a:spcPts val="0"/>
              </a:spcAft>
              <a:buSzPts val="5400"/>
              <a:buNone/>
            </a:pPr>
            <a:r>
              <a:rPr lang="ru-RU" sz="5400" dirty="0"/>
              <a:t>Введение в </a:t>
            </a:r>
            <a:r>
              <a:rPr lang="en-US" sz="5400" dirty="0"/>
              <a:t>SMART4TB</a:t>
            </a:r>
            <a:endParaRPr dirty="0"/>
          </a:p>
        </p:txBody>
      </p:sp>
      <p:sp>
        <p:nvSpPr>
          <p:cNvPr id="7" name="TextBox 6">
            <a:extLst>
              <a:ext uri="{FF2B5EF4-FFF2-40B4-BE49-F238E27FC236}">
                <a16:creationId xmlns:a16="http://schemas.microsoft.com/office/drawing/2014/main" id="{0F65AE6F-4442-B302-F4FB-47E65CD2831E}"/>
              </a:ext>
            </a:extLst>
          </p:cNvPr>
          <p:cNvSpPr txBox="1"/>
          <p:nvPr/>
        </p:nvSpPr>
        <p:spPr>
          <a:xfrm>
            <a:off x="658368" y="4777748"/>
            <a:ext cx="6082401" cy="453936"/>
          </a:xfrm>
          <a:prstGeom prst="rect">
            <a:avLst/>
          </a:prstGeom>
          <a:solidFill>
            <a:srgbClr val="D6C7B4"/>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342F00F1-CF2C-825A-51F6-B12425CCA8C0}"/>
              </a:ext>
            </a:extLst>
          </p:cNvPr>
          <p:cNvPicPr>
            <a:picLocks noChangeAspect="1"/>
          </p:cNvPicPr>
          <p:nvPr/>
        </p:nvPicPr>
        <p:blipFill>
          <a:blip r:embed="rId3"/>
          <a:stretch>
            <a:fillRect/>
          </a:stretch>
        </p:blipFill>
        <p:spPr>
          <a:xfrm>
            <a:off x="0" y="6642101"/>
            <a:ext cx="12215755" cy="2139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22100" y="270466"/>
            <a:ext cx="12214919" cy="982602"/>
          </a:xfrm>
          <a:prstGeom prst="rect">
            <a:avLst/>
          </a:prstGeom>
          <a:noFill/>
          <a:ln>
            <a:noFill/>
          </a:ln>
        </p:spPr>
        <p:txBody>
          <a:bodyPr spcFirstLastPara="1" wrap="square" lIns="0" tIns="45700" rIns="91425" bIns="45700" anchor="t" anchorCtr="0">
            <a:normAutofit/>
          </a:bodyPr>
          <a:lstStyle/>
          <a:p>
            <a:pPr marL="0" indent="0" algn="ctr">
              <a:buSzPts val="3000"/>
            </a:pPr>
            <a:r>
              <a:rPr lang="ru-RU" sz="2800" i="1" dirty="0"/>
              <a:t>Поддержка, мобилизация и ускорение исследований для ликвидации ТБ</a:t>
            </a:r>
            <a:endParaRPr lang="en-US" sz="2800" i="1" dirty="0"/>
          </a:p>
        </p:txBody>
      </p:sp>
      <p:sp>
        <p:nvSpPr>
          <p:cNvPr id="220" name="Google Shape;220;p7"/>
          <p:cNvSpPr txBox="1">
            <a:spLocks noGrp="1"/>
          </p:cNvSpPr>
          <p:nvPr>
            <p:ph type="body" idx="2"/>
          </p:nvPr>
        </p:nvSpPr>
        <p:spPr>
          <a:xfrm>
            <a:off x="271875" y="1253068"/>
            <a:ext cx="11920125" cy="4101473"/>
          </a:xfrm>
          <a:prstGeom prst="rect">
            <a:avLst/>
          </a:prstGeom>
          <a:noFill/>
          <a:ln>
            <a:noFill/>
          </a:ln>
        </p:spPr>
        <p:txBody>
          <a:bodyPr spcFirstLastPara="1" wrap="square" lIns="0" tIns="45700" rIns="91425" bIns="45700" anchor="t" anchorCtr="0">
            <a:noAutofit/>
          </a:bodyPr>
          <a:lstStyle/>
          <a:p>
            <a:pPr marL="0" indent="0">
              <a:lnSpc>
                <a:spcPct val="81250"/>
              </a:lnSpc>
              <a:spcBef>
                <a:spcPts val="0"/>
              </a:spcBef>
              <a:buSzPts val="3200"/>
            </a:pPr>
            <a:r>
              <a:rPr lang="ru-RU" sz="2800" u="sng" dirty="0">
                <a:solidFill>
                  <a:srgbClr val="002060"/>
                </a:solidFill>
                <a:latin typeface="+mj-lt"/>
                <a:ea typeface="Calibri"/>
                <a:cs typeface="Calibri"/>
                <a:sym typeface="Calibri"/>
              </a:rPr>
              <a:t>Соглашение о сотрудничестве </a:t>
            </a:r>
            <a:r>
              <a:rPr lang="ru-RU" sz="2800" dirty="0">
                <a:solidFill>
                  <a:srgbClr val="002060"/>
                </a:solidFill>
                <a:latin typeface="+mj-lt"/>
                <a:ea typeface="Calibri"/>
                <a:cs typeface="Calibri"/>
                <a:sym typeface="Calibri"/>
              </a:rPr>
              <a:t>с </a:t>
            </a:r>
            <a:r>
              <a:rPr lang="en-US" sz="2800" dirty="0">
                <a:solidFill>
                  <a:srgbClr val="002060"/>
                </a:solidFill>
                <a:latin typeface="+mj-lt"/>
                <a:ea typeface="Calibri"/>
                <a:cs typeface="Calibri"/>
                <a:sym typeface="Calibri"/>
              </a:rPr>
              <a:t>USAID </a:t>
            </a:r>
            <a:r>
              <a:rPr lang="ru-RU" sz="2800" dirty="0">
                <a:solidFill>
                  <a:srgbClr val="002060"/>
                </a:solidFill>
                <a:latin typeface="+mj-lt"/>
                <a:ea typeface="Calibri"/>
                <a:cs typeface="Calibri"/>
                <a:sym typeface="Calibri"/>
              </a:rPr>
              <a:t>по ускорению прогресса в лечении и профилактике туберкулеза в странах с высоким уровнем заболеваемости</a:t>
            </a:r>
          </a:p>
          <a:p>
            <a:pPr marL="342900" lvl="0" indent="-342900" algn="l" rtl="0">
              <a:lnSpc>
                <a:spcPct val="108333"/>
              </a:lnSpc>
              <a:spcBef>
                <a:spcPts val="1000"/>
              </a:spcBef>
              <a:spcAft>
                <a:spcPts val="0"/>
              </a:spcAft>
              <a:buSzPts val="2400"/>
              <a:buFont typeface="Arial"/>
              <a:buChar char="•"/>
            </a:pPr>
            <a:r>
              <a:rPr lang="ru-RU" sz="2400" dirty="0">
                <a:solidFill>
                  <a:schemeClr val="tx1"/>
                </a:solidFill>
                <a:latin typeface="+mj-lt"/>
                <a:ea typeface="Calibri"/>
                <a:cs typeface="Calibri"/>
                <a:sym typeface="Calibri"/>
              </a:rPr>
              <a:t>Консорциум ведущих исследователей, просветителей, экспертов по вопросам политики и сторонников общественного здравоохранения со всего мира</a:t>
            </a:r>
            <a:endParaRPr lang="en-US" dirty="0">
              <a:solidFill>
                <a:schemeClr val="tx1"/>
              </a:solidFill>
              <a:latin typeface="+mj-lt"/>
            </a:endParaRPr>
          </a:p>
          <a:p>
            <a:pPr marL="342900" lvl="0" indent="-342900" algn="l" rtl="0">
              <a:lnSpc>
                <a:spcPct val="108333"/>
              </a:lnSpc>
              <a:spcBef>
                <a:spcPts val="1000"/>
              </a:spcBef>
              <a:spcAft>
                <a:spcPts val="0"/>
              </a:spcAft>
              <a:buSzPts val="2400"/>
              <a:buFont typeface="Arial"/>
              <a:buChar char="•"/>
            </a:pPr>
            <a:r>
              <a:rPr lang="ru-RU" sz="2400" u="sng" dirty="0">
                <a:solidFill>
                  <a:schemeClr val="tx1"/>
                </a:solidFill>
                <a:latin typeface="+mj-lt"/>
                <a:ea typeface="Calibri"/>
                <a:cs typeface="Calibri"/>
                <a:sym typeface="Calibri"/>
              </a:rPr>
              <a:t>До</a:t>
            </a:r>
            <a:r>
              <a:rPr lang="ru-RU" sz="2400" dirty="0">
                <a:solidFill>
                  <a:schemeClr val="tx1"/>
                </a:solidFill>
                <a:latin typeface="+mj-lt"/>
                <a:ea typeface="Calibri"/>
                <a:cs typeface="Calibri"/>
                <a:sym typeface="Calibri"/>
              </a:rPr>
              <a:t> 200 млн долларов США в течение пяти лет</a:t>
            </a:r>
            <a:endParaRPr lang="en-US" sz="2400" dirty="0">
              <a:solidFill>
                <a:schemeClr val="tx1"/>
              </a:solidFill>
              <a:latin typeface="+mj-lt"/>
              <a:ea typeface="Calibri"/>
              <a:cs typeface="Calibri"/>
            </a:endParaRPr>
          </a:p>
          <a:p>
            <a:pPr marL="800100" lvl="1" algn="l" rtl="0">
              <a:lnSpc>
                <a:spcPct val="108333"/>
              </a:lnSpc>
              <a:spcAft>
                <a:spcPts val="0"/>
              </a:spcAft>
              <a:buSzPts val="2400"/>
              <a:buFont typeface="Courier New"/>
              <a:buChar char="o"/>
            </a:pPr>
            <a:r>
              <a:rPr lang="ru-RU" dirty="0">
                <a:solidFill>
                  <a:schemeClr val="tx1"/>
                </a:solidFill>
                <a:latin typeface="+mj-lt"/>
                <a:ea typeface="Calibri"/>
                <a:cs typeface="Calibri"/>
                <a:sym typeface="Calibri"/>
              </a:rPr>
              <a:t>Требуется 10% софинансирование из источников, не входящих в состав правительства США</a:t>
            </a:r>
            <a:endParaRPr lang="en-US" dirty="0">
              <a:solidFill>
                <a:schemeClr val="tx1"/>
              </a:solidFill>
              <a:latin typeface="+mj-lt"/>
              <a:ea typeface="Calibri"/>
              <a:cs typeface="Calibri"/>
            </a:endParaRPr>
          </a:p>
          <a:p>
            <a:pPr marL="800100" lvl="1">
              <a:lnSpc>
                <a:spcPct val="108333"/>
              </a:lnSpc>
              <a:buSzPts val="2400"/>
              <a:buFont typeface="Courier New"/>
              <a:buChar char="o"/>
            </a:pPr>
            <a:r>
              <a:rPr lang="ru-RU" dirty="0">
                <a:solidFill>
                  <a:schemeClr val="tx1"/>
                </a:solidFill>
                <a:latin typeface="+mj-lt"/>
                <a:ea typeface="Calibri"/>
                <a:cs typeface="Calibri"/>
                <a:sym typeface="Calibri"/>
              </a:rPr>
              <a:t>Финансирование в первый и второй год = 25 млн долларов США</a:t>
            </a:r>
            <a:endParaRPr lang="en-US" dirty="0">
              <a:solidFill>
                <a:schemeClr val="tx1"/>
              </a:solidFill>
              <a:latin typeface="+mj-lt"/>
              <a:ea typeface="Calibri"/>
              <a:cs typeface="Calibri"/>
            </a:endParaRPr>
          </a:p>
          <a:p>
            <a:pPr marL="342900" indent="-342900">
              <a:lnSpc>
                <a:spcPct val="108333"/>
              </a:lnSpc>
              <a:buSzPts val="2400"/>
              <a:buFont typeface="Arial"/>
              <a:buChar char="•"/>
            </a:pPr>
            <a:r>
              <a:rPr lang="ru-RU" sz="2400" dirty="0">
                <a:solidFill>
                  <a:schemeClr val="tx1"/>
                </a:solidFill>
                <a:latin typeface="+mj-lt"/>
                <a:ea typeface="Calibri"/>
                <a:cs typeface="Calibri"/>
              </a:rPr>
              <a:t>Сроки: с августа 2022 по сентябрь 2027 гг.</a:t>
            </a:r>
            <a:endParaRPr lang="en-US" sz="2400" dirty="0">
              <a:solidFill>
                <a:schemeClr val="tx1"/>
              </a:solidFill>
              <a:latin typeface="+mj-lt"/>
              <a:ea typeface="Calibri"/>
              <a:cs typeface="Calibri"/>
              <a:sym typeface="Calibri"/>
            </a:endParaRPr>
          </a:p>
          <a:p>
            <a:pPr marL="342900" lvl="0" indent="-342900" algn="l">
              <a:lnSpc>
                <a:spcPct val="108332"/>
              </a:lnSpc>
              <a:spcBef>
                <a:spcPts val="1000"/>
              </a:spcBef>
              <a:spcAft>
                <a:spcPts val="0"/>
              </a:spcAft>
              <a:buSzPts val="2400"/>
              <a:buFont typeface="Arial"/>
              <a:buChar char="•"/>
            </a:pPr>
            <a:r>
              <a:rPr lang="ru-RU" sz="2400" dirty="0">
                <a:solidFill>
                  <a:schemeClr val="tx1"/>
                </a:solidFill>
                <a:latin typeface="+mj-lt"/>
                <a:ea typeface="Calibri"/>
                <a:cs typeface="Calibri"/>
                <a:sym typeface="Calibri"/>
              </a:rPr>
              <a:t>Существенное участие и вклад </a:t>
            </a:r>
            <a:r>
              <a:rPr lang="en-US" sz="2400" dirty="0">
                <a:solidFill>
                  <a:schemeClr val="tx1"/>
                </a:solidFill>
                <a:latin typeface="+mj-lt"/>
                <a:ea typeface="Calibri"/>
                <a:cs typeface="Calibri"/>
                <a:sym typeface="Calibri"/>
              </a:rPr>
              <a:t>USAID</a:t>
            </a:r>
            <a:endParaRPr lang="en-US" dirty="0">
              <a:latin typeface="+mj-lt"/>
              <a:ea typeface="Calibri"/>
              <a:cs typeface="Calibri"/>
              <a:sym typeface="Calibri"/>
            </a:endParaRPr>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31" name="Google Shape;231;p8" descr="Limited Art Editions – Treatment Action Group"/>
          <p:cNvPicPr preferRelativeResize="0"/>
          <p:nvPr/>
        </p:nvPicPr>
        <p:blipFill rotWithShape="1">
          <a:blip r:embed="rId3">
            <a:alphaModFix/>
          </a:blip>
          <a:srcRect/>
          <a:stretch/>
        </p:blipFill>
        <p:spPr>
          <a:xfrm>
            <a:off x="7525575" y="2131816"/>
            <a:ext cx="2060533" cy="752026"/>
          </a:xfrm>
          <a:prstGeom prst="rect">
            <a:avLst/>
          </a:prstGeom>
          <a:noFill/>
          <a:ln>
            <a:noFill/>
          </a:ln>
        </p:spPr>
      </p:pic>
      <p:pic>
        <p:nvPicPr>
          <p:cNvPr id="233" name="Google Shape;233;p8" descr="YRG CARE - Home | Facebook"/>
          <p:cNvPicPr preferRelativeResize="0"/>
          <p:nvPr/>
        </p:nvPicPr>
        <p:blipFill rotWithShape="1">
          <a:blip r:embed="rId4">
            <a:alphaModFix/>
          </a:blip>
          <a:srcRect/>
          <a:stretch/>
        </p:blipFill>
        <p:spPr>
          <a:xfrm>
            <a:off x="7948597" y="4876823"/>
            <a:ext cx="1194657" cy="1084179"/>
          </a:xfrm>
          <a:prstGeom prst="rect">
            <a:avLst/>
          </a:prstGeom>
          <a:noFill/>
          <a:ln>
            <a:noFill/>
          </a:ln>
        </p:spPr>
      </p:pic>
      <p:pic>
        <p:nvPicPr>
          <p:cNvPr id="234" name="Google Shape;234;p8" descr="Kyrgyz State Medical Academy - KSMA - Home | Facebook"/>
          <p:cNvPicPr preferRelativeResize="0"/>
          <p:nvPr/>
        </p:nvPicPr>
        <p:blipFill rotWithShape="1">
          <a:blip r:embed="rId5">
            <a:alphaModFix/>
          </a:blip>
          <a:srcRect/>
          <a:stretch/>
        </p:blipFill>
        <p:spPr>
          <a:xfrm>
            <a:off x="3049240" y="5040213"/>
            <a:ext cx="970732" cy="908708"/>
          </a:xfrm>
          <a:prstGeom prst="rect">
            <a:avLst/>
          </a:prstGeom>
          <a:noFill/>
          <a:ln>
            <a:noFill/>
          </a:ln>
        </p:spPr>
      </p:pic>
      <p:pic>
        <p:nvPicPr>
          <p:cNvPr id="228" name="Google Shape;228;p8" descr="University Logo – Brand Guidelines"/>
          <p:cNvPicPr preferRelativeResize="0"/>
          <p:nvPr/>
        </p:nvPicPr>
        <p:blipFill rotWithShape="1">
          <a:blip r:embed="rId6">
            <a:alphaModFix/>
          </a:blip>
          <a:srcRect l="12014" t="20825" r="11716" b="16889"/>
          <a:stretch/>
        </p:blipFill>
        <p:spPr>
          <a:xfrm>
            <a:off x="4638115" y="1080211"/>
            <a:ext cx="2374899" cy="1132956"/>
          </a:xfrm>
          <a:prstGeom prst="rect">
            <a:avLst/>
          </a:prstGeom>
          <a:noFill/>
          <a:ln>
            <a:noFill/>
          </a:ln>
        </p:spPr>
      </p:pic>
      <p:pic>
        <p:nvPicPr>
          <p:cNvPr id="229" name="Google Shape;229;p8" descr="Regional Director, Program Implementation and Country Management -  Elizabeth Glaser Pediatric AIDS Foundation (EGPAF) - Africa Region"/>
          <p:cNvPicPr preferRelativeResize="0"/>
          <p:nvPr/>
        </p:nvPicPr>
        <p:blipFill rotWithShape="1">
          <a:blip r:embed="rId7">
            <a:alphaModFix/>
          </a:blip>
          <a:srcRect/>
          <a:stretch/>
        </p:blipFill>
        <p:spPr>
          <a:xfrm>
            <a:off x="2050071" y="2044269"/>
            <a:ext cx="2372059" cy="900530"/>
          </a:xfrm>
          <a:prstGeom prst="rect">
            <a:avLst/>
          </a:prstGeom>
          <a:noFill/>
          <a:ln>
            <a:noFill/>
          </a:ln>
        </p:spPr>
      </p:pic>
      <p:pic>
        <p:nvPicPr>
          <p:cNvPr id="230" name="Google Shape;230;p8" descr="Logos | UCSF Brand Identity"/>
          <p:cNvPicPr preferRelativeResize="0"/>
          <p:nvPr/>
        </p:nvPicPr>
        <p:blipFill rotWithShape="1">
          <a:blip r:embed="rId8">
            <a:alphaModFix/>
          </a:blip>
          <a:srcRect r="16535" b="46725"/>
          <a:stretch/>
        </p:blipFill>
        <p:spPr>
          <a:xfrm>
            <a:off x="336839" y="1205003"/>
            <a:ext cx="1928401" cy="900530"/>
          </a:xfrm>
          <a:prstGeom prst="rect">
            <a:avLst/>
          </a:prstGeom>
          <a:noFill/>
          <a:ln>
            <a:noFill/>
          </a:ln>
        </p:spPr>
      </p:pic>
      <p:pic>
        <p:nvPicPr>
          <p:cNvPr id="235" name="Google Shape;235;p8" descr="Perinatal HIV Research Unit - Wits University"/>
          <p:cNvPicPr preferRelativeResize="0"/>
          <p:nvPr/>
        </p:nvPicPr>
        <p:blipFill rotWithShape="1">
          <a:blip r:embed="rId9">
            <a:alphaModFix/>
          </a:blip>
          <a:srcRect/>
          <a:stretch/>
        </p:blipFill>
        <p:spPr>
          <a:xfrm>
            <a:off x="4885048" y="5281309"/>
            <a:ext cx="1664666" cy="667669"/>
          </a:xfrm>
          <a:prstGeom prst="rect">
            <a:avLst/>
          </a:prstGeom>
          <a:noFill/>
          <a:ln>
            <a:noFill/>
          </a:ln>
        </p:spPr>
      </p:pic>
      <p:pic>
        <p:nvPicPr>
          <p:cNvPr id="238" name="Google Shape;238;p8" descr="A picture containing text, clipart&#10;&#10;Description automatically generated"/>
          <p:cNvPicPr preferRelativeResize="0"/>
          <p:nvPr/>
        </p:nvPicPr>
        <p:blipFill rotWithShape="1">
          <a:blip r:embed="rId10">
            <a:alphaModFix/>
          </a:blip>
          <a:srcRect/>
          <a:stretch/>
        </p:blipFill>
        <p:spPr>
          <a:xfrm>
            <a:off x="10327694" y="4897575"/>
            <a:ext cx="1170171" cy="937871"/>
          </a:xfrm>
          <a:prstGeom prst="rect">
            <a:avLst/>
          </a:prstGeom>
          <a:noFill/>
          <a:ln>
            <a:noFill/>
          </a:ln>
        </p:spPr>
      </p:pic>
      <p:pic>
        <p:nvPicPr>
          <p:cNvPr id="239" name="Google Shape;239;p8" descr="A picture containing text&#10;&#10;Description automatically generated"/>
          <p:cNvPicPr preferRelativeResize="0"/>
          <p:nvPr/>
        </p:nvPicPr>
        <p:blipFill rotWithShape="1">
          <a:blip r:embed="rId11">
            <a:alphaModFix/>
          </a:blip>
          <a:srcRect/>
          <a:stretch/>
        </p:blipFill>
        <p:spPr>
          <a:xfrm>
            <a:off x="320693" y="5327744"/>
            <a:ext cx="1779397" cy="510388"/>
          </a:xfrm>
          <a:prstGeom prst="rect">
            <a:avLst/>
          </a:prstGeom>
          <a:noFill/>
          <a:ln>
            <a:noFill/>
          </a:ln>
        </p:spPr>
      </p:pic>
      <p:sp>
        <p:nvSpPr>
          <p:cNvPr id="240" name="Google Shape;240;p8"/>
          <p:cNvSpPr txBox="1"/>
          <p:nvPr/>
        </p:nvSpPr>
        <p:spPr>
          <a:xfrm>
            <a:off x="3551829" y="4674100"/>
            <a:ext cx="4628571" cy="400069"/>
          </a:xfrm>
          <a:prstGeom prst="rect">
            <a:avLst/>
          </a:prstGeom>
          <a:solidFill>
            <a:srgbClr val="100B3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000" b="1" i="0" u="none" strike="noStrike" kern="0" cap="none" spc="0" normalizeH="0" baseline="0" noProof="0" dirty="0">
                <a:ln>
                  <a:noFill/>
                </a:ln>
                <a:solidFill>
                  <a:schemeClr val="bg1"/>
                </a:solidFill>
                <a:effectLst/>
                <a:uLnTx/>
                <a:uFillTx/>
                <a:latin typeface="Calibri"/>
                <a:ea typeface="Times New Roman"/>
                <a:cs typeface="Calibri"/>
                <a:sym typeface="Times New Roman"/>
              </a:rPr>
              <a:t>Региональные совместные проекты</a:t>
            </a:r>
            <a:endParaRPr kumimoji="0" lang="en-US" sz="2000" b="0" i="0" u="none" strike="noStrike" kern="0" cap="none" spc="0" normalizeH="0" baseline="0" noProof="0" dirty="0">
              <a:ln>
                <a:noFill/>
              </a:ln>
              <a:solidFill>
                <a:schemeClr val="bg1"/>
              </a:solidFill>
              <a:effectLst/>
              <a:uLnTx/>
              <a:uFillTx/>
              <a:latin typeface="Calibri"/>
              <a:cs typeface="Calibri"/>
              <a:sym typeface="Arial"/>
            </a:endParaRPr>
          </a:p>
        </p:txBody>
      </p:sp>
      <p:pic>
        <p:nvPicPr>
          <p:cNvPr id="4" name="Picture 3" descr="A black and red logo&#10;&#10;Description automatically generated">
            <a:extLst>
              <a:ext uri="{FF2B5EF4-FFF2-40B4-BE49-F238E27FC236}">
                <a16:creationId xmlns:a16="http://schemas.microsoft.com/office/drawing/2014/main" id="{7F24FBAE-C4C7-2871-6406-01431E33375D}"/>
              </a:ext>
            </a:extLst>
          </p:cNvPr>
          <p:cNvPicPr>
            <a:picLocks noChangeAspect="1"/>
          </p:cNvPicPr>
          <p:nvPr/>
        </p:nvPicPr>
        <p:blipFill>
          <a:blip r:embed="rId12"/>
          <a:stretch>
            <a:fillRect/>
          </a:stretch>
        </p:blipFill>
        <p:spPr>
          <a:xfrm>
            <a:off x="9812746" y="1389146"/>
            <a:ext cx="1301388" cy="908052"/>
          </a:xfrm>
          <a:prstGeom prst="rect">
            <a:avLst/>
          </a:prstGeom>
        </p:spPr>
      </p:pic>
      <p:sp>
        <p:nvSpPr>
          <p:cNvPr id="3" name="TextBox 2">
            <a:extLst>
              <a:ext uri="{FF2B5EF4-FFF2-40B4-BE49-F238E27FC236}">
                <a16:creationId xmlns:a16="http://schemas.microsoft.com/office/drawing/2014/main" id="{00AF7DD0-CDE7-A9F5-CA31-D35958C51204}"/>
              </a:ext>
            </a:extLst>
          </p:cNvPr>
          <p:cNvSpPr txBox="1"/>
          <p:nvPr/>
        </p:nvSpPr>
        <p:spPr>
          <a:xfrm>
            <a:off x="115914" y="5968306"/>
            <a:ext cx="23765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600" dirty="0"/>
              <a:t>Всемирный альянс по легочной и интенсивной терапии</a:t>
            </a:r>
            <a:endParaRPr lang="en-US" sz="1600" dirty="0"/>
          </a:p>
        </p:txBody>
      </p:sp>
      <p:sp>
        <p:nvSpPr>
          <p:cNvPr id="5" name="TextBox 4">
            <a:extLst>
              <a:ext uri="{FF2B5EF4-FFF2-40B4-BE49-F238E27FC236}">
                <a16:creationId xmlns:a16="http://schemas.microsoft.com/office/drawing/2014/main" id="{353AB2F9-AEF7-78A8-E912-224427152CBD}"/>
              </a:ext>
            </a:extLst>
          </p:cNvPr>
          <p:cNvSpPr txBox="1"/>
          <p:nvPr/>
        </p:nvSpPr>
        <p:spPr>
          <a:xfrm>
            <a:off x="2430669" y="5968305"/>
            <a:ext cx="23765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600" dirty="0"/>
              <a:t>Кыргызская государственная медицинская академия</a:t>
            </a:r>
            <a:endParaRPr lang="en-US" sz="1600" dirty="0"/>
          </a:p>
        </p:txBody>
      </p:sp>
      <p:sp>
        <p:nvSpPr>
          <p:cNvPr id="6" name="TextBox 5">
            <a:extLst>
              <a:ext uri="{FF2B5EF4-FFF2-40B4-BE49-F238E27FC236}">
                <a16:creationId xmlns:a16="http://schemas.microsoft.com/office/drawing/2014/main" id="{EA4C6F50-3CB2-6F88-8787-09F3B387D764}"/>
              </a:ext>
            </a:extLst>
          </p:cNvPr>
          <p:cNvSpPr txBox="1"/>
          <p:nvPr/>
        </p:nvSpPr>
        <p:spPr>
          <a:xfrm>
            <a:off x="4525329" y="5968305"/>
            <a:ext cx="23765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600" dirty="0"/>
              <a:t>Отдел перинатальных исследований в области ВИЧ</a:t>
            </a:r>
            <a:endParaRPr lang="en-US" sz="1600" dirty="0"/>
          </a:p>
        </p:txBody>
      </p:sp>
      <p:sp>
        <p:nvSpPr>
          <p:cNvPr id="7" name="TextBox 6">
            <a:extLst>
              <a:ext uri="{FF2B5EF4-FFF2-40B4-BE49-F238E27FC236}">
                <a16:creationId xmlns:a16="http://schemas.microsoft.com/office/drawing/2014/main" id="{73D2A163-D3E3-6720-0351-00A829F2295B}"/>
              </a:ext>
            </a:extLst>
          </p:cNvPr>
          <p:cNvSpPr txBox="1"/>
          <p:nvPr/>
        </p:nvSpPr>
        <p:spPr>
          <a:xfrm>
            <a:off x="7241119" y="5950431"/>
            <a:ext cx="29779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600" dirty="0"/>
              <a:t>Центр исследований и образования в области СПИДа имени Ю.Р. Гайтонде</a:t>
            </a:r>
            <a:endParaRPr lang="en-US" sz="1600" dirty="0"/>
          </a:p>
        </p:txBody>
      </p:sp>
      <p:sp>
        <p:nvSpPr>
          <p:cNvPr id="8" name="TextBox 7">
            <a:extLst>
              <a:ext uri="{FF2B5EF4-FFF2-40B4-BE49-F238E27FC236}">
                <a16:creationId xmlns:a16="http://schemas.microsoft.com/office/drawing/2014/main" id="{84ED7757-DCA0-E7D4-3510-731CFA4F1322}"/>
              </a:ext>
            </a:extLst>
          </p:cNvPr>
          <p:cNvSpPr txBox="1"/>
          <p:nvPr/>
        </p:nvSpPr>
        <p:spPr>
          <a:xfrm>
            <a:off x="9719989" y="5950430"/>
            <a:ext cx="2376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600" dirty="0"/>
              <a:t>Сеть </a:t>
            </a:r>
            <a:r>
              <a:rPr lang="en-US" sz="1600" dirty="0"/>
              <a:t>Victory</a:t>
            </a:r>
          </a:p>
        </p:txBody>
      </p:sp>
      <p:pic>
        <p:nvPicPr>
          <p:cNvPr id="2" name="Picture 1">
            <a:extLst>
              <a:ext uri="{FF2B5EF4-FFF2-40B4-BE49-F238E27FC236}">
                <a16:creationId xmlns:a16="http://schemas.microsoft.com/office/drawing/2014/main" id="{E6E39C07-8E55-2341-28E1-5403C181D1AA}"/>
              </a:ext>
            </a:extLst>
          </p:cNvPr>
          <p:cNvPicPr>
            <a:picLocks noChangeAspect="1"/>
          </p:cNvPicPr>
          <p:nvPr/>
        </p:nvPicPr>
        <p:blipFill>
          <a:blip r:embed="rId13"/>
          <a:stretch>
            <a:fillRect/>
          </a:stretch>
        </p:blipFill>
        <p:spPr>
          <a:xfrm>
            <a:off x="1309688" y="-266675"/>
            <a:ext cx="8580438" cy="1739851"/>
          </a:xfrm>
          <a:prstGeom prst="rect">
            <a:avLst/>
          </a:prstGeom>
        </p:spPr>
      </p:pic>
      <p:pic>
        <p:nvPicPr>
          <p:cNvPr id="9" name="Picture 8" descr="A green and yellow logo&#10;&#10;Description automatically generated">
            <a:extLst>
              <a:ext uri="{FF2B5EF4-FFF2-40B4-BE49-F238E27FC236}">
                <a16:creationId xmlns:a16="http://schemas.microsoft.com/office/drawing/2014/main" id="{62C1177E-4CA5-16E3-39B2-762663F8F576}"/>
              </a:ext>
            </a:extLst>
          </p:cNvPr>
          <p:cNvPicPr>
            <a:picLocks noChangeAspect="1"/>
          </p:cNvPicPr>
          <p:nvPr/>
        </p:nvPicPr>
        <p:blipFill>
          <a:blip r:embed="rId14"/>
          <a:stretch>
            <a:fillRect/>
          </a:stretch>
        </p:blipFill>
        <p:spPr>
          <a:xfrm>
            <a:off x="7384178" y="3425852"/>
            <a:ext cx="1171664" cy="1084179"/>
          </a:xfrm>
          <a:prstGeom prst="rect">
            <a:avLst/>
          </a:prstGeom>
        </p:spPr>
      </p:pic>
      <p:pic>
        <p:nvPicPr>
          <p:cNvPr id="10" name="Picture 9" descr="A black and red logo&#10;&#10;Description automatically generated">
            <a:extLst>
              <a:ext uri="{FF2B5EF4-FFF2-40B4-BE49-F238E27FC236}">
                <a16:creationId xmlns:a16="http://schemas.microsoft.com/office/drawing/2014/main" id="{4DE3F9B8-E8DB-C049-BD2D-8FB778ED1882}"/>
              </a:ext>
            </a:extLst>
          </p:cNvPr>
          <p:cNvPicPr>
            <a:picLocks noChangeAspect="1"/>
          </p:cNvPicPr>
          <p:nvPr/>
        </p:nvPicPr>
        <p:blipFill>
          <a:blip r:embed="rId15"/>
          <a:stretch>
            <a:fillRect/>
          </a:stretch>
        </p:blipFill>
        <p:spPr>
          <a:xfrm>
            <a:off x="4807206" y="3720716"/>
            <a:ext cx="1973708" cy="538974"/>
          </a:xfrm>
          <a:prstGeom prst="rect">
            <a:avLst/>
          </a:prstGeom>
        </p:spPr>
      </p:pic>
      <p:pic>
        <p:nvPicPr>
          <p:cNvPr id="11" name="Picture 10">
            <a:extLst>
              <a:ext uri="{FF2B5EF4-FFF2-40B4-BE49-F238E27FC236}">
                <a16:creationId xmlns:a16="http://schemas.microsoft.com/office/drawing/2014/main" id="{88CA9314-2FE9-1778-E68B-4D9471C40223}"/>
              </a:ext>
            </a:extLst>
          </p:cNvPr>
          <p:cNvPicPr>
            <a:picLocks noChangeAspect="1"/>
          </p:cNvPicPr>
          <p:nvPr/>
        </p:nvPicPr>
        <p:blipFill rotWithShape="1">
          <a:blip r:embed="rId16"/>
          <a:srcRect l="12869" t="25849" r="12551" b="29066"/>
          <a:stretch/>
        </p:blipFill>
        <p:spPr>
          <a:xfrm>
            <a:off x="2424095" y="3620148"/>
            <a:ext cx="2081479" cy="695585"/>
          </a:xfrm>
          <a:prstGeom prst="rect">
            <a:avLst/>
          </a:prstGeom>
        </p:spPr>
      </p:pic>
      <p:sp>
        <p:nvSpPr>
          <p:cNvPr id="12" name="Google Shape;240;p8">
            <a:extLst>
              <a:ext uri="{FF2B5EF4-FFF2-40B4-BE49-F238E27FC236}">
                <a16:creationId xmlns:a16="http://schemas.microsoft.com/office/drawing/2014/main" id="{DB4ACA26-11A7-01CD-F8CB-4AD00F89EC6E}"/>
              </a:ext>
            </a:extLst>
          </p:cNvPr>
          <p:cNvSpPr txBox="1"/>
          <p:nvPr/>
        </p:nvSpPr>
        <p:spPr>
          <a:xfrm>
            <a:off x="3618937" y="2973621"/>
            <a:ext cx="4207792" cy="400069"/>
          </a:xfrm>
          <a:prstGeom prst="rect">
            <a:avLst/>
          </a:prstGeom>
          <a:solidFill>
            <a:srgbClr val="100B3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000" b="1" i="0" u="none" strike="noStrike" kern="0" cap="none" spc="0" normalizeH="0" baseline="0" noProof="0" dirty="0">
                <a:ln>
                  <a:noFill/>
                </a:ln>
                <a:solidFill>
                  <a:schemeClr val="bg1"/>
                </a:solidFill>
                <a:effectLst/>
                <a:uLnTx/>
                <a:uFillTx/>
                <a:latin typeface="Calibri"/>
                <a:ea typeface="Times New Roman"/>
                <a:cs typeface="Calibri"/>
                <a:sym typeface="Times New Roman"/>
              </a:rPr>
              <a:t>Партнерские советы сообществ</a:t>
            </a:r>
            <a:endParaRPr kumimoji="0" lang="en-US" sz="2000" b="0" i="0" u="none" strike="noStrike" kern="0" cap="none" spc="0" normalizeH="0" baseline="0" noProof="0" dirty="0">
              <a:ln>
                <a:noFill/>
              </a:ln>
              <a:solidFill>
                <a:schemeClr val="bg1"/>
              </a:solidFill>
              <a:effectLst/>
              <a:uLnTx/>
              <a:uFillTx/>
              <a:latin typeface="Calibri"/>
              <a:cs typeface="Calibri"/>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hite board with red symbols&#10;&#10;Description automatically generated">
            <a:extLst>
              <a:ext uri="{FF2B5EF4-FFF2-40B4-BE49-F238E27FC236}">
                <a16:creationId xmlns:a16="http://schemas.microsoft.com/office/drawing/2014/main" id="{0B5826B9-5FE0-4CAF-2771-BB11F9CC09F0}"/>
              </a:ext>
            </a:extLst>
          </p:cNvPr>
          <p:cNvPicPr>
            <a:picLocks noChangeAspect="1"/>
          </p:cNvPicPr>
          <p:nvPr/>
        </p:nvPicPr>
        <p:blipFill>
          <a:blip r:embed="rId3"/>
          <a:stretch>
            <a:fillRect/>
          </a:stretch>
        </p:blipFill>
        <p:spPr>
          <a:xfrm>
            <a:off x="0" y="-6927"/>
            <a:ext cx="12204674" cy="6858000"/>
          </a:xfrm>
          <a:prstGeom prst="rect">
            <a:avLst/>
          </a:prstGeom>
        </p:spPr>
      </p:pic>
      <p:sp>
        <p:nvSpPr>
          <p:cNvPr id="5" name="Прямоугольник 4">
            <a:extLst>
              <a:ext uri="{FF2B5EF4-FFF2-40B4-BE49-F238E27FC236}">
                <a16:creationId xmlns:a16="http://schemas.microsoft.com/office/drawing/2014/main" id="{0DF2FF73-7F38-0F74-BE39-37D9716B4E2E}"/>
              </a:ext>
            </a:extLst>
          </p:cNvPr>
          <p:cNvSpPr/>
          <p:nvPr/>
        </p:nvSpPr>
        <p:spPr>
          <a:xfrm>
            <a:off x="-83126" y="-41566"/>
            <a:ext cx="12358256" cy="942109"/>
          </a:xfrm>
          <a:prstGeom prst="rect">
            <a:avLst/>
          </a:prstGeom>
          <a:solidFill>
            <a:srgbClr val="D7C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2CB4CEE7-6509-FA9C-4227-57B2E0FE5F6B}"/>
              </a:ext>
            </a:extLst>
          </p:cNvPr>
          <p:cNvSpPr txBox="1"/>
          <p:nvPr/>
        </p:nvSpPr>
        <p:spPr>
          <a:xfrm>
            <a:off x="545402" y="163249"/>
            <a:ext cx="55505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dirty="0">
                <a:solidFill>
                  <a:srgbClr val="002060"/>
                </a:solidFill>
                <a:latin typeface="Arial" panose="020B0604020202020204" pitchFamily="34" charset="0"/>
                <a:cs typeface="Arial" panose="020B0604020202020204" pitchFamily="34" charset="0"/>
              </a:rPr>
              <a:t>Технические направления</a:t>
            </a:r>
            <a:endParaRPr lang="en-US" sz="320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0DDEF6-F6F4-E089-D645-058CFFACA72E}"/>
              </a:ext>
            </a:extLst>
          </p:cNvPr>
          <p:cNvSpPr txBox="1"/>
          <p:nvPr/>
        </p:nvSpPr>
        <p:spPr>
          <a:xfrm>
            <a:off x="268307" y="2584919"/>
            <a:ext cx="3832632" cy="37241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ru-RU" sz="2000" b="1" dirty="0">
                <a:solidFill>
                  <a:srgbClr val="002060"/>
                </a:solidFill>
                <a:latin typeface="Arial" panose="020B0604020202020204" pitchFamily="34" charset="0"/>
                <a:cs typeface="Arial" panose="020B0604020202020204" pitchFamily="34" charset="0"/>
              </a:rPr>
              <a:t>Направление 1: диагностика</a:t>
            </a:r>
            <a:endParaRPr lang="en-US" sz="2000" b="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70D4E4-934D-B8B6-0226-B64530DD403B}"/>
              </a:ext>
            </a:extLst>
          </p:cNvPr>
          <p:cNvSpPr txBox="1"/>
          <p:nvPr/>
        </p:nvSpPr>
        <p:spPr>
          <a:xfrm>
            <a:off x="4433523" y="2504342"/>
            <a:ext cx="3167465" cy="338555"/>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ru-RU" sz="2000" b="1" dirty="0">
                <a:solidFill>
                  <a:srgbClr val="002060"/>
                </a:solidFill>
                <a:latin typeface="Arial" panose="020B0604020202020204" pitchFamily="34" charset="0"/>
                <a:cs typeface="Arial" panose="020B0604020202020204" pitchFamily="34" charset="0"/>
              </a:rPr>
              <a:t>Направление 2: терапия</a:t>
            </a:r>
            <a:endParaRPr lang="en-US" sz="20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D1202A-DF12-1407-742B-40D6143F8C61}"/>
              </a:ext>
            </a:extLst>
          </p:cNvPr>
          <p:cNvSpPr txBox="1"/>
          <p:nvPr/>
        </p:nvSpPr>
        <p:spPr>
          <a:xfrm>
            <a:off x="7776230" y="2382632"/>
            <a:ext cx="4215895" cy="594359"/>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90000"/>
              </a:lnSpc>
            </a:pPr>
            <a:r>
              <a:rPr lang="ru-RU" sz="2000" b="1" dirty="0">
                <a:solidFill>
                  <a:srgbClr val="002060"/>
                </a:solidFill>
                <a:latin typeface="Arial" panose="020B0604020202020204" pitchFamily="34" charset="0"/>
                <a:cs typeface="Arial" panose="020B0604020202020204" pitchFamily="34" charset="0"/>
              </a:rPr>
              <a:t>Направление 3: </a:t>
            </a:r>
            <a:br>
              <a:rPr lang="ru-RU" sz="2000" b="1" dirty="0">
                <a:solidFill>
                  <a:srgbClr val="002060"/>
                </a:solidFill>
                <a:latin typeface="Arial" panose="020B0604020202020204" pitchFamily="34" charset="0"/>
                <a:cs typeface="Arial" panose="020B0604020202020204" pitchFamily="34" charset="0"/>
              </a:rPr>
            </a:br>
            <a:r>
              <a:rPr lang="ru-RU" sz="2000" b="1" dirty="0">
                <a:solidFill>
                  <a:srgbClr val="002060"/>
                </a:solidFill>
                <a:latin typeface="Arial" panose="020B0604020202020204" pitchFamily="34" charset="0"/>
                <a:cs typeface="Arial" panose="020B0604020202020204" pitchFamily="34" charset="0"/>
              </a:rPr>
              <a:t>операционные исследования</a:t>
            </a:r>
            <a:endParaRPr lang="en-US" sz="20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29EE87-9BB1-7C4E-B6A6-BBF9C38A6FDF}"/>
              </a:ext>
            </a:extLst>
          </p:cNvPr>
          <p:cNvSpPr txBox="1"/>
          <p:nvPr/>
        </p:nvSpPr>
        <p:spPr>
          <a:xfrm>
            <a:off x="3784124" y="4265796"/>
            <a:ext cx="3484212" cy="61555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ru-RU" sz="2000" b="1" dirty="0">
                <a:solidFill>
                  <a:srgbClr val="002060"/>
                </a:solidFill>
                <a:latin typeface="Arial" panose="020B0604020202020204" pitchFamily="34" charset="0"/>
                <a:cs typeface="Arial" panose="020B0604020202020204" pitchFamily="34" charset="0"/>
              </a:rPr>
              <a:t>Направление 5: </a:t>
            </a:r>
            <a:br>
              <a:rPr lang="ru-RU" sz="2000" b="1" dirty="0">
                <a:solidFill>
                  <a:srgbClr val="002060"/>
                </a:solidFill>
                <a:latin typeface="Arial" panose="020B0604020202020204" pitchFamily="34" charset="0"/>
                <a:cs typeface="Arial" panose="020B0604020202020204" pitchFamily="34" charset="0"/>
              </a:rPr>
            </a:br>
            <a:r>
              <a:rPr lang="ru-RU" sz="2000" b="1" dirty="0">
                <a:solidFill>
                  <a:srgbClr val="002060"/>
                </a:solidFill>
                <a:latin typeface="Arial" panose="020B0604020202020204" pitchFamily="34" charset="0"/>
                <a:cs typeface="Arial" panose="020B0604020202020204" pitchFamily="34" charset="0"/>
              </a:rPr>
              <a:t>готовность к вакцинации</a:t>
            </a:r>
            <a:endParaRPr lang="en-US" sz="20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40D3277-C3A0-8268-C415-98EDA248DE89}"/>
              </a:ext>
            </a:extLst>
          </p:cNvPr>
          <p:cNvSpPr txBox="1"/>
          <p:nvPr/>
        </p:nvSpPr>
        <p:spPr>
          <a:xfrm>
            <a:off x="159563" y="4426953"/>
            <a:ext cx="3692554" cy="942109"/>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ru-RU" sz="2000" b="1" dirty="0">
                <a:solidFill>
                  <a:srgbClr val="002060"/>
                </a:solidFill>
                <a:latin typeface="Arial" panose="020B0604020202020204" pitchFamily="34" charset="0"/>
                <a:cs typeface="Arial" panose="020B0604020202020204" pitchFamily="34" charset="0"/>
              </a:rPr>
              <a:t>Направление 4:</a:t>
            </a:r>
            <a:endParaRPr lang="en-US" sz="2000" b="1" dirty="0">
              <a:solidFill>
                <a:srgbClr val="002060"/>
              </a:solidFill>
              <a:latin typeface="Arial" panose="020B0604020202020204" pitchFamily="34" charset="0"/>
              <a:cs typeface="Arial" panose="020B0604020202020204" pitchFamily="34" charset="0"/>
            </a:endParaRPr>
          </a:p>
          <a:p>
            <a:pPr algn="ctr"/>
            <a:r>
              <a:rPr lang="ru-RU" sz="2000" b="1" dirty="0">
                <a:solidFill>
                  <a:srgbClr val="002060"/>
                </a:solidFill>
                <a:latin typeface="Arial" panose="020B0604020202020204" pitchFamily="34" charset="0"/>
                <a:cs typeface="Arial" panose="020B0604020202020204" pitchFamily="34" charset="0"/>
              </a:rPr>
              <a:t>предотвращение </a:t>
            </a:r>
            <a:br>
              <a:rPr lang="en-US" sz="2000" b="1" dirty="0">
                <a:solidFill>
                  <a:srgbClr val="002060"/>
                </a:solidFill>
                <a:latin typeface="Arial" panose="020B0604020202020204" pitchFamily="34" charset="0"/>
                <a:cs typeface="Arial" panose="020B0604020202020204" pitchFamily="34" charset="0"/>
              </a:rPr>
            </a:br>
            <a:r>
              <a:rPr lang="ru-RU" sz="2000" b="1" dirty="0">
                <a:solidFill>
                  <a:srgbClr val="002060"/>
                </a:solidFill>
                <a:latin typeface="Arial" panose="020B0604020202020204" pitchFamily="34" charset="0"/>
                <a:cs typeface="Arial" panose="020B0604020202020204" pitchFamily="34" charset="0"/>
              </a:rPr>
              <a:t>передачи ТБ</a:t>
            </a:r>
            <a:endParaRPr lang="en-US" sz="20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934CCAF-35C5-7F57-5885-2417A4765518}"/>
              </a:ext>
            </a:extLst>
          </p:cNvPr>
          <p:cNvSpPr txBox="1"/>
          <p:nvPr/>
        </p:nvSpPr>
        <p:spPr>
          <a:xfrm>
            <a:off x="8138966" y="4549737"/>
            <a:ext cx="3832632" cy="61555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ru-RU" sz="2000" b="1" dirty="0">
                <a:solidFill>
                  <a:srgbClr val="002060"/>
                </a:solidFill>
                <a:latin typeface="Arial" panose="020B0604020202020204" pitchFamily="34" charset="0"/>
                <a:cs typeface="Arial" panose="020B0604020202020204" pitchFamily="34" charset="0"/>
              </a:rPr>
              <a:t>Направление 6: </a:t>
            </a:r>
            <a:br>
              <a:rPr lang="ru-RU" sz="2000" b="1" dirty="0">
                <a:solidFill>
                  <a:srgbClr val="002060"/>
                </a:solidFill>
                <a:latin typeface="Arial" panose="020B0604020202020204" pitchFamily="34" charset="0"/>
                <a:cs typeface="Arial" panose="020B0604020202020204" pitchFamily="34" charset="0"/>
              </a:rPr>
            </a:br>
            <a:r>
              <a:rPr lang="ru-RU" sz="2000" b="1" dirty="0">
                <a:solidFill>
                  <a:srgbClr val="002060"/>
                </a:solidFill>
                <a:latin typeface="Arial" panose="020B0604020202020204" pitchFamily="34" charset="0"/>
                <a:cs typeface="Arial" panose="020B0604020202020204" pitchFamily="34" charset="0"/>
              </a:rPr>
              <a:t>укрепление потенциала</a:t>
            </a:r>
            <a:endParaRPr lang="en-US" sz="2000" b="1"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123C68-10CB-B34B-B6E6-461FC3F82F30}"/>
              </a:ext>
            </a:extLst>
          </p:cNvPr>
          <p:cNvSpPr txBox="1"/>
          <p:nvPr/>
        </p:nvSpPr>
        <p:spPr>
          <a:xfrm>
            <a:off x="2313952" y="6355647"/>
            <a:ext cx="4378826" cy="307777"/>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ru-RU" sz="2000" b="1" dirty="0">
                <a:solidFill>
                  <a:srgbClr val="002060"/>
                </a:solidFill>
                <a:latin typeface="Arial" panose="020B0604020202020204" pitchFamily="34" charset="0"/>
                <a:cs typeface="Arial" panose="020B0604020202020204" pitchFamily="34" charset="0"/>
              </a:rPr>
              <a:t>Направление 7: перенос политики</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4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6" name="Picture 5" descr="A diagram of a patient's flow&#10;&#10;Description automatically generated with medium confidence">
            <a:extLst>
              <a:ext uri="{FF2B5EF4-FFF2-40B4-BE49-F238E27FC236}">
                <a16:creationId xmlns:a16="http://schemas.microsoft.com/office/drawing/2014/main" id="{2F474E6C-A72C-C7DB-58C5-348E0E7ABC19}"/>
              </a:ext>
            </a:extLst>
          </p:cNvPr>
          <p:cNvPicPr>
            <a:picLocks noChangeAspect="1"/>
          </p:cNvPicPr>
          <p:nvPr/>
        </p:nvPicPr>
        <p:blipFill rotWithShape="1">
          <a:blip r:embed="rId3"/>
          <a:srcRect b="14171"/>
          <a:stretch/>
        </p:blipFill>
        <p:spPr>
          <a:xfrm>
            <a:off x="1164789" y="975075"/>
            <a:ext cx="9901208" cy="3250338"/>
          </a:xfrm>
          <a:prstGeom prst="rect">
            <a:avLst/>
          </a:prstGeom>
        </p:spPr>
      </p:pic>
      <p:sp>
        <p:nvSpPr>
          <p:cNvPr id="219" name="Google Shape;219;p7"/>
          <p:cNvSpPr txBox="1">
            <a:spLocks noGrp="1"/>
          </p:cNvSpPr>
          <p:nvPr>
            <p:ph type="body" idx="1"/>
          </p:nvPr>
        </p:nvSpPr>
        <p:spPr>
          <a:xfrm>
            <a:off x="177800" y="109465"/>
            <a:ext cx="11875186" cy="775437"/>
          </a:xfrm>
          <a:prstGeom prst="rect">
            <a:avLst/>
          </a:prstGeom>
          <a:noFill/>
          <a:ln>
            <a:noFill/>
          </a:ln>
        </p:spPr>
        <p:txBody>
          <a:bodyPr spcFirstLastPara="1" wrap="square" lIns="0" tIns="45700" rIns="91425" bIns="45700" anchor="t" anchorCtr="0">
            <a:noAutofit/>
          </a:bodyPr>
          <a:lstStyle/>
          <a:p>
            <a:pPr marL="0" indent="0">
              <a:buSzPts val="3000"/>
            </a:pPr>
            <a:r>
              <a:rPr lang="ru-RU" sz="2300" dirty="0"/>
              <a:t>Исследование </a:t>
            </a:r>
            <a:r>
              <a:rPr lang="en-US" sz="2300" dirty="0"/>
              <a:t>SMART4TB: </a:t>
            </a:r>
            <a:r>
              <a:rPr lang="en-US" sz="2300" dirty="0">
                <a:solidFill>
                  <a:srgbClr val="FF0000"/>
                </a:solidFill>
              </a:rPr>
              <a:t>BREACH</a:t>
            </a:r>
            <a:r>
              <a:rPr lang="en-US" sz="2300" dirty="0"/>
              <a:t> </a:t>
            </a:r>
            <a:r>
              <a:rPr lang="ru-RU" sz="2300" dirty="0"/>
              <a:t>с целью упрощения профилактического лечения туберкулеза с использованием 1-месячной схемы </a:t>
            </a:r>
            <a:r>
              <a:rPr lang="en-US" sz="2300" dirty="0"/>
              <a:t>BDQ </a:t>
            </a:r>
            <a:r>
              <a:rPr lang="ru-RU" sz="2300" dirty="0"/>
              <a:t>для всех («1»)</a:t>
            </a:r>
            <a:endParaRPr lang="en-US" sz="2300" dirty="0">
              <a:solidFill>
                <a:srgbClr val="00296C"/>
              </a:solidFill>
            </a:endParaRPr>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5"/>
          <a:stretch>
            <a:fillRect/>
          </a:stretch>
        </p:blipFill>
        <p:spPr>
          <a:xfrm>
            <a:off x="0" y="6708217"/>
            <a:ext cx="12215755" cy="149783"/>
          </a:xfrm>
          <a:prstGeom prst="rect">
            <a:avLst/>
          </a:prstGeom>
        </p:spPr>
      </p:pic>
      <p:sp>
        <p:nvSpPr>
          <p:cNvPr id="2" name="Google Shape;220;p7">
            <a:extLst>
              <a:ext uri="{FF2B5EF4-FFF2-40B4-BE49-F238E27FC236}">
                <a16:creationId xmlns:a16="http://schemas.microsoft.com/office/drawing/2014/main" id="{438C7722-F79C-705C-7BD4-22D0C3AC012F}"/>
              </a:ext>
            </a:extLst>
          </p:cNvPr>
          <p:cNvSpPr txBox="1">
            <a:spLocks noGrp="1"/>
          </p:cNvSpPr>
          <p:nvPr>
            <p:ph type="body" idx="2"/>
          </p:nvPr>
        </p:nvSpPr>
        <p:spPr>
          <a:xfrm>
            <a:off x="110043" y="4225414"/>
            <a:ext cx="12215755" cy="2240934"/>
          </a:xfrm>
          <a:prstGeom prst="rect">
            <a:avLst/>
          </a:prstGeom>
          <a:noFill/>
          <a:ln>
            <a:noFill/>
          </a:ln>
        </p:spPr>
        <p:txBody>
          <a:bodyPr spcFirstLastPara="1" wrap="square" lIns="0" tIns="45700" rIns="91425" bIns="45700" anchor="t" anchorCtr="0">
            <a:noAutofit/>
          </a:bodyPr>
          <a:lstStyle/>
          <a:p>
            <a:pPr marL="342900" indent="-342900">
              <a:lnSpc>
                <a:spcPct val="100000"/>
              </a:lnSpc>
              <a:buSzPts val="2400"/>
              <a:buFont typeface="Arial"/>
              <a:buChar char="•"/>
            </a:pPr>
            <a:r>
              <a:rPr lang="ru-RU"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Цель: профилактика </a:t>
            </a:r>
            <a:r>
              <a:rPr lang="ru-RU" u="sng"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всех</a:t>
            </a:r>
            <a:r>
              <a:rPr lang="ru-RU"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форм туберкулеза с помощью одной сокращенной схемы.</a:t>
            </a:r>
            <a:endParaRPr lang="en-US"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indent="-342900">
              <a:lnSpc>
                <a:spcPct val="100000"/>
              </a:lnSpc>
              <a:buSzPts val="2400"/>
              <a:buFont typeface="Arial"/>
              <a:buChar char="•"/>
            </a:pPr>
            <a:r>
              <a:rPr lang="ru-RU" dirty="0">
                <a:solidFill>
                  <a:schemeClr val="tx1"/>
                </a:solidFill>
                <a:latin typeface="+mj-lt"/>
                <a:cs typeface="Calibri"/>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Включает</a:t>
            </a:r>
            <a:r>
              <a:rPr lang="en-US" dirty="0">
                <a:solidFill>
                  <a:schemeClr val="tx1"/>
                </a:solidFill>
                <a:latin typeface="+mj-lt"/>
                <a:cs typeface="Calibri"/>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marL="800100" lvl="1" indent="-342900">
              <a:lnSpc>
                <a:spcPct val="100000"/>
              </a:lnSpc>
              <a:buSzPts val="2400"/>
              <a:buFont typeface="Arial"/>
              <a:buChar char="•"/>
            </a:pPr>
            <a:r>
              <a:rPr lang="ru-RU" sz="1800" dirty="0">
                <a:solidFill>
                  <a:schemeClr val="tx1"/>
                </a:solidFill>
                <a:latin typeface="+mj-lt"/>
                <a:cs typeface="Calibri"/>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Лица всех возрастов, находящиеся в тесном контакте с взрослыми с ЛЧ- и ЛР-ТБ, включая беременных с положительным результатом теста на туберкулезную инфекцию, и детей до пяти лет, независимо от результатов теста на туберкулезную инфекцию </a:t>
            </a:r>
          </a:p>
          <a:p>
            <a:pPr marL="800100" lvl="1" indent="-342900">
              <a:lnSpc>
                <a:spcPct val="100000"/>
              </a:lnSpc>
              <a:buSzPts val="2400"/>
              <a:buFont typeface="Arial"/>
              <a:buChar char="•"/>
            </a:pPr>
            <a:r>
              <a:rPr lang="ru-RU" sz="1800" dirty="0">
                <a:solidFill>
                  <a:schemeClr val="tx1"/>
                </a:solidFill>
                <a:latin typeface="+mj-lt"/>
                <a:cs typeface="Calibri"/>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ЛЖВ всех возрастов, включая беременных</a:t>
            </a:r>
            <a:endParaRPr lang="en-US" sz="1800" dirty="0">
              <a:solidFill>
                <a:schemeClr val="tx1"/>
              </a:solidFill>
              <a:latin typeface="+mj-lt"/>
              <a:cs typeface="Calibri"/>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p:txBody>
      </p:sp>
      <p:sp>
        <p:nvSpPr>
          <p:cNvPr id="3" name="TextBox 2">
            <a:extLst>
              <a:ext uri="{FF2B5EF4-FFF2-40B4-BE49-F238E27FC236}">
                <a16:creationId xmlns:a16="http://schemas.microsoft.com/office/drawing/2014/main" id="{843DC3A3-45C2-A616-03EC-2CD28A2B5A5B}"/>
              </a:ext>
            </a:extLst>
          </p:cNvPr>
          <p:cNvSpPr txBox="1"/>
          <p:nvPr/>
        </p:nvSpPr>
        <p:spPr>
          <a:xfrm>
            <a:off x="1723557" y="1309454"/>
            <a:ext cx="3615358" cy="649121"/>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Близкие контакты с людьми,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живущими с ВИЧ и ЛЧ-ТБ</a:t>
            </a: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D46D2C-BC96-4181-2E2F-2041BD442266}"/>
              </a:ext>
            </a:extLst>
          </p:cNvPr>
          <p:cNvSpPr txBox="1"/>
          <p:nvPr/>
        </p:nvSpPr>
        <p:spPr>
          <a:xfrm>
            <a:off x="1752138" y="2885008"/>
            <a:ext cx="1604034" cy="1098535"/>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Контрольная группа: стандарт лечения изониазид и рифапентин,</a:t>
            </a:r>
            <a:r>
              <a:rPr lang="en-US" sz="1400" dirty="0">
                <a:latin typeface="Arial" panose="020B0604020202020204" pitchFamily="34" charset="0"/>
                <a:cs typeface="Arial" panose="020B0604020202020204" pitchFamily="34" charset="0"/>
              </a:rPr>
              <a:t> 3-12 </a:t>
            </a:r>
            <a:r>
              <a:rPr lang="ru-RU" sz="1400" dirty="0">
                <a:latin typeface="Arial" panose="020B0604020202020204" pitchFamily="34" charset="0"/>
                <a:cs typeface="Arial" panose="020B0604020202020204" pitchFamily="34" charset="0"/>
              </a:rPr>
              <a:t>недель</a:t>
            </a: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A00A34-5829-15E0-85FE-1F0F34090FD4}"/>
              </a:ext>
            </a:extLst>
          </p:cNvPr>
          <p:cNvSpPr txBox="1"/>
          <p:nvPr/>
        </p:nvSpPr>
        <p:spPr>
          <a:xfrm>
            <a:off x="3656004" y="2921328"/>
            <a:ext cx="1604034" cy="998668"/>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err="1">
                <a:latin typeface="Arial" panose="020B0604020202020204" pitchFamily="34" charset="0"/>
                <a:cs typeface="Arial" panose="020B0604020202020204" pitchFamily="34" charset="0"/>
              </a:rPr>
              <a:t>Эксперимен-тальная</a:t>
            </a:r>
            <a:r>
              <a:rPr lang="ru-RU" sz="1400" dirty="0">
                <a:latin typeface="Arial" panose="020B0604020202020204" pitchFamily="34" charset="0"/>
                <a:cs typeface="Arial" panose="020B0604020202020204" pitchFamily="34" charset="0"/>
              </a:rPr>
              <a:t> группа: бедаквилин,</a:t>
            </a:r>
            <a:r>
              <a:rPr lang="en-US" sz="140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4 недели</a:t>
            </a: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E3FBB6-577F-A8AB-1B27-F8E11A6D442C}"/>
              </a:ext>
            </a:extLst>
          </p:cNvPr>
          <p:cNvSpPr txBox="1"/>
          <p:nvPr/>
        </p:nvSpPr>
        <p:spPr>
          <a:xfrm>
            <a:off x="6745627" y="1309453"/>
            <a:ext cx="3615358" cy="649121"/>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Близкие контакты с людьми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рифампицин-резистентным ТБ</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0704D9F-6AED-AD0D-D897-4CBA17829B67}"/>
              </a:ext>
            </a:extLst>
          </p:cNvPr>
          <p:cNvSpPr txBox="1"/>
          <p:nvPr/>
        </p:nvSpPr>
        <p:spPr>
          <a:xfrm>
            <a:off x="6743553" y="2867215"/>
            <a:ext cx="1744144" cy="1208389"/>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Контрольная </a:t>
            </a:r>
            <a:br>
              <a:rPr lang="en-US"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группа: стандарт лечения (ожидается левофлоксацин, 26 недель)</a:t>
            </a: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1A758E9-1642-375F-5872-0C0CDDE06478}"/>
              </a:ext>
            </a:extLst>
          </p:cNvPr>
          <p:cNvSpPr txBox="1"/>
          <p:nvPr/>
        </p:nvSpPr>
        <p:spPr>
          <a:xfrm>
            <a:off x="8616841" y="2867214"/>
            <a:ext cx="1744144" cy="1208389"/>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Экспериментальная группа: </a:t>
            </a:r>
            <a:r>
              <a:rPr lang="en-US" sz="1400" dirty="0">
                <a:latin typeface="Arial" panose="020B0604020202020204" pitchFamily="34" charset="0"/>
                <a:cs typeface="Arial" panose="020B0604020202020204" pitchFamily="34" charset="0"/>
              </a:rPr>
              <a:t>BDQ </a:t>
            </a:r>
            <a:r>
              <a:rPr lang="ru-RU" sz="1400" dirty="0">
                <a:latin typeface="Arial" panose="020B0604020202020204" pitchFamily="34" charset="0"/>
                <a:cs typeface="Arial" panose="020B0604020202020204" pitchFamily="34" charset="0"/>
              </a:rPr>
              <a:t>4 недели</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67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177800" y="144712"/>
            <a:ext cx="11875186" cy="704943"/>
          </a:xfrm>
          <a:prstGeom prst="rect">
            <a:avLst/>
          </a:prstGeom>
          <a:noFill/>
          <a:ln>
            <a:noFill/>
          </a:ln>
        </p:spPr>
        <p:txBody>
          <a:bodyPr spcFirstLastPara="1" wrap="square" lIns="0" tIns="45700" rIns="91425" bIns="45700" anchor="t" anchorCtr="0">
            <a:normAutofit lnSpcReduction="10000"/>
          </a:bodyPr>
          <a:lstStyle/>
          <a:p>
            <a:pPr marL="0" indent="0">
              <a:buSzPts val="3000"/>
            </a:pPr>
            <a:r>
              <a:rPr lang="ru-RU" sz="2400" dirty="0"/>
              <a:t>Исследование </a:t>
            </a:r>
            <a:r>
              <a:rPr lang="en-US" sz="2400" dirty="0"/>
              <a:t>SMART4TB: </a:t>
            </a:r>
            <a:r>
              <a:rPr lang="en-US" sz="2400" dirty="0">
                <a:solidFill>
                  <a:srgbClr val="FF0000"/>
                </a:solidFill>
              </a:rPr>
              <a:t>SMILE</a:t>
            </a:r>
            <a:r>
              <a:rPr lang="en-US" sz="2400" dirty="0"/>
              <a:t> </a:t>
            </a:r>
            <a:r>
              <a:rPr lang="ru-RU" sz="2400" dirty="0"/>
              <a:t>с целью сокращения сроков лечения ЛЧ-ТБ («4») и восполнения пробелов в данных в отношении лечения детей</a:t>
            </a:r>
            <a:endParaRPr lang="en-US" sz="2400" dirty="0"/>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pic>
        <p:nvPicPr>
          <p:cNvPr id="5" name="Picture 4" descr="A diagram of a calendar&#10;&#10;Description automatically generated with medium confidence">
            <a:extLst>
              <a:ext uri="{FF2B5EF4-FFF2-40B4-BE49-F238E27FC236}">
                <a16:creationId xmlns:a16="http://schemas.microsoft.com/office/drawing/2014/main" id="{AE7DB8F6-ACFC-9D85-5B14-E5601C0AEED8}"/>
              </a:ext>
            </a:extLst>
          </p:cNvPr>
          <p:cNvPicPr>
            <a:picLocks noChangeAspect="1"/>
          </p:cNvPicPr>
          <p:nvPr/>
        </p:nvPicPr>
        <p:blipFill>
          <a:blip r:embed="rId5"/>
          <a:stretch>
            <a:fillRect/>
          </a:stretch>
        </p:blipFill>
        <p:spPr>
          <a:xfrm>
            <a:off x="904417" y="972767"/>
            <a:ext cx="10885506" cy="5150132"/>
          </a:xfrm>
          <a:prstGeom prst="rect">
            <a:avLst/>
          </a:prstGeom>
        </p:spPr>
      </p:pic>
      <p:sp>
        <p:nvSpPr>
          <p:cNvPr id="2" name="TextBox 1">
            <a:extLst>
              <a:ext uri="{FF2B5EF4-FFF2-40B4-BE49-F238E27FC236}">
                <a16:creationId xmlns:a16="http://schemas.microsoft.com/office/drawing/2014/main" id="{028504DF-00D9-6357-22F6-8B91B8A0636E}"/>
              </a:ext>
            </a:extLst>
          </p:cNvPr>
          <p:cNvSpPr txBox="1"/>
          <p:nvPr/>
        </p:nvSpPr>
        <p:spPr>
          <a:xfrm>
            <a:off x="1186958" y="1209780"/>
            <a:ext cx="3967603" cy="476566"/>
          </a:xfrm>
          <a:prstGeom prst="rect">
            <a:avLst/>
          </a:prstGeom>
          <a:solidFill>
            <a:srgbClr val="F5F4F5"/>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ru-RU" b="1" dirty="0">
                <a:solidFill>
                  <a:srgbClr val="12748C"/>
                </a:solidFill>
                <a:latin typeface="Arial Black" panose="020B0604020202020204" pitchFamily="34" charset="0"/>
                <a:cs typeface="Arial Black" panose="020B0604020202020204" pitchFamily="34" charset="0"/>
              </a:rPr>
              <a:t>ДИЗАЙН ИССЛЕДОВАНИЯ</a:t>
            </a:r>
            <a:endParaRPr lang="en-US" b="1" dirty="0">
              <a:solidFill>
                <a:srgbClr val="12748C"/>
              </a:solidFill>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29C7776D-3AC2-F3F9-0613-8EA045E84F54}"/>
              </a:ext>
            </a:extLst>
          </p:cNvPr>
          <p:cNvSpPr txBox="1"/>
          <p:nvPr/>
        </p:nvSpPr>
        <p:spPr>
          <a:xfrm>
            <a:off x="4282969" y="2672207"/>
            <a:ext cx="1904232" cy="901872"/>
          </a:xfrm>
          <a:prstGeom prst="rect">
            <a:avLst/>
          </a:prstGeom>
          <a:solidFill>
            <a:srgbClr val="DEE7EB"/>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200" b="1" dirty="0">
                <a:latin typeface="Arial" panose="020B0604020202020204" pitchFamily="34" charset="0"/>
                <a:cs typeface="Arial" panose="020B0604020202020204" pitchFamily="34" charset="0"/>
              </a:rPr>
              <a:t>изониазид, рифампицин, </a:t>
            </a:r>
          </a:p>
          <a:p>
            <a:pPr algn="ctr"/>
            <a:r>
              <a:rPr lang="ru-RU" sz="1200" b="1" dirty="0" err="1">
                <a:latin typeface="Arial" panose="020B0604020202020204" pitchFamily="34" charset="0"/>
                <a:cs typeface="Arial" panose="020B0604020202020204" pitchFamily="34" charset="0"/>
              </a:rPr>
              <a:t>пиразинамид</a:t>
            </a:r>
            <a:r>
              <a:rPr lang="ru-RU" sz="1200" b="1" dirty="0">
                <a:latin typeface="Arial" panose="020B0604020202020204" pitchFamily="34" charset="0"/>
                <a:cs typeface="Arial" panose="020B0604020202020204" pitchFamily="34" charset="0"/>
              </a:rPr>
              <a:t> (этамбутол)</a:t>
            </a:r>
            <a:r>
              <a:rPr lang="en-US" sz="1200" b="1"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7FEDF2E8-E1C2-5BB3-7713-99096FCC38B7}"/>
              </a:ext>
            </a:extLst>
          </p:cNvPr>
          <p:cNvSpPr txBox="1"/>
          <p:nvPr/>
        </p:nvSpPr>
        <p:spPr>
          <a:xfrm>
            <a:off x="2734798" y="1757474"/>
            <a:ext cx="1475865" cy="331770"/>
          </a:xfrm>
          <a:prstGeom prst="rect">
            <a:avLst/>
          </a:prstGeom>
          <a:solidFill>
            <a:srgbClr val="F5F4F5"/>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r>
              <a:rPr lang="ru-RU" sz="1200" b="1" dirty="0">
                <a:latin typeface="Arial" panose="020B0604020202020204" pitchFamily="34" charset="0"/>
                <a:cs typeface="Arial" panose="020B0604020202020204" pitchFamily="34" charset="0"/>
              </a:rPr>
              <a:t>Контрольная схема лечения</a:t>
            </a:r>
            <a:endParaRPr lang="en-US"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06D4D2-BB0A-2B19-0A0F-C25EC0AF008B}"/>
              </a:ext>
            </a:extLst>
          </p:cNvPr>
          <p:cNvSpPr txBox="1"/>
          <p:nvPr/>
        </p:nvSpPr>
        <p:spPr>
          <a:xfrm>
            <a:off x="2501968" y="3965215"/>
            <a:ext cx="1708353" cy="485745"/>
          </a:xfrm>
          <a:prstGeom prst="rect">
            <a:avLst/>
          </a:prstGeom>
          <a:solidFill>
            <a:srgbClr val="F5F4F5"/>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r>
              <a:rPr lang="ru-RU" sz="1200" b="1" dirty="0">
                <a:latin typeface="Arial" panose="020B0604020202020204" pitchFamily="34" charset="0"/>
                <a:cs typeface="Arial" panose="020B0604020202020204" pitchFamily="34" charset="0"/>
              </a:rPr>
              <a:t>Экспериментальная схема лечения</a:t>
            </a:r>
            <a:endParaRPr lang="en-US" sz="1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70F35F-CD90-101D-A393-9F62C6407D59}"/>
              </a:ext>
            </a:extLst>
          </p:cNvPr>
          <p:cNvSpPr txBox="1"/>
          <p:nvPr/>
        </p:nvSpPr>
        <p:spPr>
          <a:xfrm>
            <a:off x="6290030" y="2672207"/>
            <a:ext cx="3710810" cy="901872"/>
          </a:xfrm>
          <a:prstGeom prst="rect">
            <a:avLst/>
          </a:prstGeom>
          <a:solidFill>
            <a:srgbClr val="DEE7EB"/>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200" b="1" dirty="0">
                <a:latin typeface="Arial" panose="020B0604020202020204" pitchFamily="34" charset="0"/>
                <a:cs typeface="Arial" panose="020B0604020202020204" pitchFamily="34" charset="0"/>
              </a:rPr>
              <a:t>изониазид</a:t>
            </a:r>
            <a:r>
              <a:rPr lang="en-US" sz="1200" b="1" dirty="0">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и рифампицин</a:t>
            </a:r>
            <a:endParaRPr lang="en-US"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6902E33-35D0-5FFA-11F0-09BA506B1A7C}"/>
              </a:ext>
            </a:extLst>
          </p:cNvPr>
          <p:cNvSpPr txBox="1"/>
          <p:nvPr/>
        </p:nvSpPr>
        <p:spPr>
          <a:xfrm>
            <a:off x="4224628" y="4915995"/>
            <a:ext cx="2094655" cy="901872"/>
          </a:xfrm>
          <a:prstGeom prst="rect">
            <a:avLst/>
          </a:prstGeom>
          <a:solidFill>
            <a:srgbClr val="F5E2DE"/>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200" b="1" dirty="0">
                <a:latin typeface="Arial" panose="020B0604020202020204" pitchFamily="34" charset="0"/>
                <a:cs typeface="Arial" panose="020B0604020202020204" pitchFamily="34" charset="0"/>
              </a:rPr>
              <a:t>изониазид, рифапентин, </a:t>
            </a:r>
          </a:p>
          <a:p>
            <a:pPr algn="ctr"/>
            <a:r>
              <a:rPr lang="ru-RU" sz="1200" b="1" dirty="0" err="1">
                <a:latin typeface="Arial" panose="020B0604020202020204" pitchFamily="34" charset="0"/>
                <a:cs typeface="Arial" panose="020B0604020202020204" pitchFamily="34" charset="0"/>
              </a:rPr>
              <a:t>пиразинамид</a:t>
            </a:r>
            <a:r>
              <a:rPr lang="ru-RU" sz="1200" b="1" dirty="0">
                <a:latin typeface="Arial" panose="020B0604020202020204" pitchFamily="34" charset="0"/>
                <a:cs typeface="Arial" panose="020B0604020202020204" pitchFamily="34" charset="0"/>
              </a:rPr>
              <a:t> и моксифлоксацин</a:t>
            </a:r>
            <a:r>
              <a:rPr lang="en-US" sz="1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375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177800" y="221038"/>
            <a:ext cx="11875186" cy="465515"/>
          </a:xfrm>
          <a:prstGeom prst="rect">
            <a:avLst/>
          </a:prstGeom>
          <a:noFill/>
          <a:ln>
            <a:noFill/>
          </a:ln>
        </p:spPr>
        <p:txBody>
          <a:bodyPr spcFirstLastPara="1" wrap="square" lIns="0" tIns="45700" rIns="91425" bIns="45700" anchor="t" anchorCtr="0">
            <a:normAutofit/>
          </a:bodyPr>
          <a:lstStyle/>
          <a:p>
            <a:pPr marL="0" indent="0">
              <a:buSzPts val="3000"/>
            </a:pPr>
            <a:r>
              <a:rPr lang="ru-RU" sz="2400" dirty="0"/>
              <a:t>Исследование </a:t>
            </a:r>
            <a:r>
              <a:rPr lang="en-US" sz="2400" dirty="0"/>
              <a:t>SMART4TB: </a:t>
            </a:r>
            <a:r>
              <a:rPr lang="en-US" sz="2400" dirty="0">
                <a:solidFill>
                  <a:srgbClr val="FF0000"/>
                </a:solidFill>
              </a:rPr>
              <a:t>PRISM</a:t>
            </a:r>
            <a:r>
              <a:rPr lang="en-US" sz="2400" dirty="0"/>
              <a:t> </a:t>
            </a:r>
            <a:r>
              <a:rPr lang="ru-RU" sz="2400" dirty="0"/>
              <a:t>для дальнейшей оптимизации </a:t>
            </a:r>
            <a:r>
              <a:rPr lang="en-US" sz="2400" dirty="0"/>
              <a:t>BPaL/M («6»)</a:t>
            </a:r>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pic>
        <p:nvPicPr>
          <p:cNvPr id="3" name="Picture 2" descr="A diagram of a chart&#10;&#10;Description automatically generated">
            <a:extLst>
              <a:ext uri="{FF2B5EF4-FFF2-40B4-BE49-F238E27FC236}">
                <a16:creationId xmlns:a16="http://schemas.microsoft.com/office/drawing/2014/main" id="{185FE5C1-2368-8F2E-B32D-05E680D4FA6C}"/>
              </a:ext>
            </a:extLst>
          </p:cNvPr>
          <p:cNvPicPr>
            <a:picLocks noChangeAspect="1"/>
          </p:cNvPicPr>
          <p:nvPr/>
        </p:nvPicPr>
        <p:blipFill rotWithShape="1">
          <a:blip r:embed="rId5"/>
          <a:srcRect t="4958" r="44252" b="21642"/>
          <a:stretch/>
        </p:blipFill>
        <p:spPr>
          <a:xfrm>
            <a:off x="177800" y="1157977"/>
            <a:ext cx="3671166" cy="5423187"/>
          </a:xfrm>
          <a:prstGeom prst="rect">
            <a:avLst/>
          </a:prstGeom>
        </p:spPr>
      </p:pic>
      <p:sp>
        <p:nvSpPr>
          <p:cNvPr id="2" name="Google Shape;220;p7">
            <a:extLst>
              <a:ext uri="{FF2B5EF4-FFF2-40B4-BE49-F238E27FC236}">
                <a16:creationId xmlns:a16="http://schemas.microsoft.com/office/drawing/2014/main" id="{E47F32DB-F7E9-1639-34DC-DB686B1937E1}"/>
              </a:ext>
            </a:extLst>
          </p:cNvPr>
          <p:cNvSpPr txBox="1">
            <a:spLocks noGrp="1"/>
          </p:cNvSpPr>
          <p:nvPr>
            <p:ph type="body" idx="2"/>
          </p:nvPr>
        </p:nvSpPr>
        <p:spPr>
          <a:xfrm>
            <a:off x="4079550" y="1037348"/>
            <a:ext cx="7474017" cy="5084671"/>
          </a:xfrm>
          <a:prstGeom prst="rect">
            <a:avLst/>
          </a:prstGeom>
          <a:noFill/>
          <a:ln>
            <a:noFill/>
          </a:ln>
        </p:spPr>
        <p:txBody>
          <a:bodyPr spcFirstLastPara="1" wrap="square" lIns="0" tIns="45700" rIns="91425" bIns="45700" anchor="t" anchorCtr="0">
            <a:noAutofit/>
          </a:bodyPr>
          <a:lstStyle/>
          <a:p>
            <a:pPr marL="342900" indent="-342900">
              <a:lnSpc>
                <a:spcPct val="100000"/>
              </a:lnSpc>
              <a:buSzPts val="2400"/>
              <a:buFont typeface="Arial"/>
              <a:buChar char="•"/>
            </a:pP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Оптимизация </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бедаквилина</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B), </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претоманида</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Pa), </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линезолида</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 </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и </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моксифлоксацина</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 </a:t>
            </a: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с помощью более короткого/стратифицированного подхода, тестирование:</a:t>
            </a:r>
            <a:endParaRPr lang="en-US"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800100" lvl="1" indent="-342900">
              <a:lnSpc>
                <a:spcPct val="100000"/>
              </a:lnSpc>
              <a:buSzPts val="2400"/>
              <a:buFont typeface="Arial"/>
              <a:buChar char="•"/>
            </a:pPr>
            <a:r>
              <a:rPr lang="ru-RU" sz="22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4 месяца для всех</a:t>
            </a:r>
            <a:r>
              <a:rPr lang="en-US" sz="22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p>
          <a:p>
            <a:pPr marL="457200" lvl="1" indent="0">
              <a:lnSpc>
                <a:spcPct val="100000"/>
              </a:lnSpc>
              <a:buSzPts val="2400"/>
            </a:pPr>
            <a:r>
              <a:rPr lang="ru-RU" sz="22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ИЛИ</a:t>
            </a:r>
            <a:endParaRPr lang="en-US" sz="22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800100" lvl="1" indent="-342900">
              <a:lnSpc>
                <a:spcPct val="100000"/>
              </a:lnSpc>
              <a:buSzPts val="2400"/>
              <a:buFont typeface="Arial"/>
              <a:buChar char="•"/>
            </a:pPr>
            <a:r>
              <a:rPr lang="ru-RU" sz="22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стратифицированный подход 3/6 месяцев в зависимости от факторов риска при поступлении</a:t>
            </a:r>
          </a:p>
          <a:p>
            <a:pPr marL="342900" indent="-342900">
              <a:lnSpc>
                <a:spcPct val="100000"/>
              </a:lnSpc>
              <a:buSzPts val="2400"/>
              <a:buFont typeface="Arial"/>
              <a:buChar char="•"/>
            </a:pPr>
            <a:r>
              <a:rPr lang="ru-RU"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Обсуждается потенциальная группа(ы), устойчивая к фторхинолонам.</a:t>
            </a:r>
            <a:endParaRPr lang="en-US" sz="2000" dirty="0">
              <a:solidFill>
                <a:schemeClr val="tx1"/>
              </a:solidFill>
              <a:latin typeface="+mj-lt"/>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342900" indent="-342900">
              <a:lnSpc>
                <a:spcPct val="100000"/>
              </a:lnSpc>
              <a:buSzPts val="2400"/>
              <a:buFont typeface="Arial"/>
              <a:buChar char="•"/>
            </a:pPr>
            <a:r>
              <a:rPr lang="ru-RU" sz="2000" dirty="0">
                <a:solidFill>
                  <a:schemeClr val="tx1"/>
                </a:solidFill>
                <a:latin typeface="+mj-lt"/>
                <a:cs typeface="Calibri"/>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Включает</a:t>
            </a:r>
            <a:r>
              <a:rPr lang="en-US" sz="2000" dirty="0">
                <a:solidFill>
                  <a:schemeClr val="tx1"/>
                </a:solidFill>
                <a:latin typeface="+mj-lt"/>
                <a:cs typeface="Calibri"/>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t>
            </a:r>
            <a:endParaRPr lang="en-US" sz="2000" dirty="0">
              <a:solidFill>
                <a:schemeClr val="tx1"/>
              </a:solidFill>
              <a:latin typeface="+mj-lt"/>
              <a:cs typeface="Calibri"/>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800100" lvl="1" indent="-342900">
              <a:lnSpc>
                <a:spcPct val="100000"/>
              </a:lnSpc>
              <a:buSzPts val="2400"/>
              <a:buFont typeface="Arial"/>
              <a:buChar char="•"/>
            </a:pPr>
            <a:r>
              <a:rPr lang="ru-RU" sz="18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подростки (от 14 лет)</a:t>
            </a:r>
          </a:p>
          <a:p>
            <a:pPr marL="800100" lvl="1" indent="-342900">
              <a:lnSpc>
                <a:spcPct val="100000"/>
              </a:lnSpc>
              <a:buSzPts val="2400"/>
              <a:buFont typeface="Arial"/>
              <a:buChar char="•"/>
            </a:pPr>
            <a:r>
              <a:rPr lang="ru-RU" sz="18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беременные/кормящие</a:t>
            </a:r>
          </a:p>
          <a:p>
            <a:pPr marL="800100" lvl="1" indent="-342900">
              <a:lnSpc>
                <a:spcPct val="100000"/>
              </a:lnSpc>
              <a:buSzPts val="2400"/>
              <a:buFont typeface="Arial"/>
              <a:buChar char="•"/>
            </a:pPr>
            <a:r>
              <a:rPr lang="ru-RU" sz="18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ЛЖВ </a:t>
            </a:r>
            <a:r>
              <a:rPr lang="ru-RU" sz="16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(минимум </a:t>
            </a:r>
            <a:r>
              <a:rPr lang="en-US" sz="16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CD4 100 </a:t>
            </a:r>
            <a:r>
              <a:rPr lang="ru-RU" sz="16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клеток/мм</a:t>
            </a:r>
            <a:r>
              <a:rPr lang="ru-RU" sz="1600" baseline="300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3</a:t>
            </a:r>
            <a:r>
              <a:rPr lang="ru-RU" sz="16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принимающие или планирующие начать схему на основе </a:t>
            </a:r>
            <a:r>
              <a:rPr lang="en-US" sz="1600" dirty="0">
                <a:solidFill>
                  <a:schemeClr val="tx1"/>
                </a:solidFill>
                <a:latin typeface="+mj-lt"/>
                <a:cs typeface="Calibri"/>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DTG)</a:t>
            </a:r>
            <a:endParaRPr lang="en-US" sz="16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indent="0">
              <a:lnSpc>
                <a:spcPct val="100000"/>
              </a:lnSpc>
              <a:buSzPts val="2400"/>
            </a:pPr>
            <a:endParaRPr lang="en-US" sz="20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lvl="0" indent="-342900" algn="l">
              <a:lnSpc>
                <a:spcPct val="100000"/>
              </a:lnSpc>
              <a:spcBef>
                <a:spcPts val="1000"/>
              </a:spcBef>
              <a:spcAft>
                <a:spcPts val="0"/>
              </a:spcAft>
              <a:buSzPts val="2400"/>
              <a:buFont typeface="Arial"/>
              <a:buChar char="•"/>
            </a:pPr>
            <a:endParaRPr lang="en-US" sz="2000" dirty="0">
              <a:solidFill>
                <a:schemeClr val="tx1"/>
              </a:solidFill>
              <a:latin typeface="+mj-lt"/>
              <a:ea typeface="Calibri"/>
              <a:cs typeface="Calibri"/>
            </a:endParaRPr>
          </a:p>
          <a:p>
            <a:pPr marL="0" lvl="0" indent="0" algn="l" rtl="0">
              <a:lnSpc>
                <a:spcPct val="100000"/>
              </a:lnSpc>
              <a:spcBef>
                <a:spcPts val="1000"/>
              </a:spcBef>
              <a:spcAft>
                <a:spcPts val="0"/>
              </a:spcAft>
              <a:buSzPts val="1800"/>
              <a:buNone/>
            </a:pPr>
            <a:endParaRPr lang="en-US" sz="1600" dirty="0">
              <a:latin typeface="+mj-lt"/>
              <a:ea typeface="Calibri"/>
              <a:cs typeface="Calibri"/>
              <a:sym typeface="Calibri"/>
            </a:endParaRPr>
          </a:p>
        </p:txBody>
      </p:sp>
      <p:sp>
        <p:nvSpPr>
          <p:cNvPr id="5" name="TextBox 4">
            <a:extLst>
              <a:ext uri="{FF2B5EF4-FFF2-40B4-BE49-F238E27FC236}">
                <a16:creationId xmlns:a16="http://schemas.microsoft.com/office/drawing/2014/main" id="{AA37F861-1080-B79D-B5A9-1844ED9D5920}"/>
              </a:ext>
            </a:extLst>
          </p:cNvPr>
          <p:cNvSpPr txBox="1"/>
          <p:nvPr/>
        </p:nvSpPr>
        <p:spPr>
          <a:xfrm>
            <a:off x="524500" y="1173986"/>
            <a:ext cx="2304121" cy="534320"/>
          </a:xfrm>
          <a:prstGeom prst="rect">
            <a:avLst/>
          </a:prstGeom>
          <a:solidFill>
            <a:srgbClr val="ECECEC"/>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900" b="1" dirty="0">
                <a:latin typeface="Arial" panose="020B0604020202020204" pitchFamily="34" charset="0"/>
                <a:cs typeface="Arial" panose="020B0604020202020204" pitchFamily="34" charset="0"/>
              </a:rPr>
              <a:t>Туберкулез с чувствительностью к фторхинолонам и устойчивостью к рифампицину</a:t>
            </a:r>
            <a:endParaRPr lang="en-US" sz="9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D75C4F2-90C9-980A-B48E-406A69992884}"/>
              </a:ext>
            </a:extLst>
          </p:cNvPr>
          <p:cNvSpPr txBox="1"/>
          <p:nvPr/>
        </p:nvSpPr>
        <p:spPr>
          <a:xfrm>
            <a:off x="213373" y="2144038"/>
            <a:ext cx="1182377" cy="331770"/>
          </a:xfrm>
          <a:prstGeom prst="rect">
            <a:avLst/>
          </a:prstGeom>
          <a:solidFill>
            <a:srgbClr val="ECECEC"/>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900" b="1" dirty="0">
                <a:latin typeface="Arial" panose="020B0604020202020204" pitchFamily="34" charset="0"/>
                <a:cs typeface="Arial" panose="020B0604020202020204" pitchFamily="34" charset="0"/>
              </a:rPr>
              <a:t>Контрольная </a:t>
            </a:r>
            <a:br>
              <a:rPr lang="ru-RU" sz="900" b="1" dirty="0">
                <a:latin typeface="Arial" panose="020B0604020202020204" pitchFamily="34" charset="0"/>
                <a:cs typeface="Arial" panose="020B0604020202020204" pitchFamily="34" charset="0"/>
              </a:rPr>
            </a:br>
            <a:r>
              <a:rPr lang="ru-RU" sz="900" b="1" dirty="0">
                <a:latin typeface="Arial" panose="020B0604020202020204" pitchFamily="34" charset="0"/>
                <a:cs typeface="Arial" panose="020B0604020202020204" pitchFamily="34" charset="0"/>
              </a:rPr>
              <a:t>группа</a:t>
            </a:r>
            <a:endParaRPr lang="en-US" sz="9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6AE768-118D-7B8E-A9DD-660BAF7D12DB}"/>
              </a:ext>
            </a:extLst>
          </p:cNvPr>
          <p:cNvSpPr txBox="1"/>
          <p:nvPr/>
        </p:nvSpPr>
        <p:spPr>
          <a:xfrm>
            <a:off x="1950932" y="2144038"/>
            <a:ext cx="1182377" cy="331770"/>
          </a:xfrm>
          <a:prstGeom prst="rect">
            <a:avLst/>
          </a:prstGeom>
          <a:solidFill>
            <a:srgbClr val="ECECEC"/>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900" b="1" dirty="0">
                <a:latin typeface="Arial" panose="020B0604020202020204" pitchFamily="34" charset="0"/>
                <a:cs typeface="Arial" panose="020B0604020202020204" pitchFamily="34" charset="0"/>
              </a:rPr>
              <a:t>Экспериментальная группа</a:t>
            </a:r>
            <a:endParaRPr lang="en-US" sz="9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95BAA32-5F6D-1413-B1B4-AC72D1CC0B4F}"/>
              </a:ext>
            </a:extLst>
          </p:cNvPr>
          <p:cNvSpPr txBox="1"/>
          <p:nvPr/>
        </p:nvSpPr>
        <p:spPr>
          <a:xfrm>
            <a:off x="315975" y="2633969"/>
            <a:ext cx="977171" cy="559992"/>
          </a:xfrm>
          <a:prstGeom prst="rect">
            <a:avLst/>
          </a:prstGeom>
          <a:solidFill>
            <a:srgbClr val="E8F1F5"/>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900" b="1" dirty="0">
                <a:latin typeface="Arial" panose="020B0604020202020204" pitchFamily="34" charset="0"/>
                <a:cs typeface="Arial" panose="020B0604020202020204" pitchFamily="34" charset="0"/>
              </a:rPr>
              <a:t>Стратегия 1</a:t>
            </a:r>
          </a:p>
          <a:p>
            <a:pPr algn="ctr"/>
            <a:r>
              <a:rPr lang="ru-RU" sz="900" b="1" dirty="0">
                <a:latin typeface="Arial" panose="020B0604020202020204" pitchFamily="34" charset="0"/>
                <a:cs typeface="Arial" panose="020B0604020202020204" pitchFamily="34" charset="0"/>
              </a:rPr>
              <a:t>Стандарт лечения</a:t>
            </a:r>
            <a:endParaRPr lang="en-US" sz="9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78BFE3F-2299-4DBB-5989-A911A4EAC4F6}"/>
              </a:ext>
            </a:extLst>
          </p:cNvPr>
          <p:cNvSpPr txBox="1"/>
          <p:nvPr/>
        </p:nvSpPr>
        <p:spPr>
          <a:xfrm>
            <a:off x="1524797" y="2633969"/>
            <a:ext cx="977171" cy="559992"/>
          </a:xfrm>
          <a:prstGeom prst="rect">
            <a:avLst/>
          </a:prstGeom>
          <a:solidFill>
            <a:srgbClr val="E8F1F5"/>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900" b="1" dirty="0">
                <a:latin typeface="Arial" panose="020B0604020202020204" pitchFamily="34" charset="0"/>
                <a:cs typeface="Arial" panose="020B0604020202020204" pitchFamily="34" charset="0"/>
              </a:rPr>
              <a:t>Стратегия 2</a:t>
            </a:r>
          </a:p>
          <a:p>
            <a:pPr algn="ctr"/>
            <a:r>
              <a:rPr lang="en-US" sz="900" b="1" dirty="0">
                <a:latin typeface="Arial" panose="020B0604020202020204" pitchFamily="34" charset="0"/>
                <a:cs typeface="Arial" panose="020B0604020202020204" pitchFamily="34" charset="0"/>
              </a:rPr>
              <a:t>BPaLM</a:t>
            </a:r>
            <a:r>
              <a:rPr lang="ru-RU" sz="900" b="1" dirty="0">
                <a:latin typeface="Arial" panose="020B0604020202020204" pitchFamily="34" charset="0"/>
                <a:cs typeface="Arial" panose="020B0604020202020204" pitchFamily="34" charset="0"/>
              </a:rPr>
              <a:t> без стратификации</a:t>
            </a:r>
            <a:endParaRPr lang="en-US" sz="9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6317A6-6F1D-4D1D-0BD3-8B04D73F548A}"/>
              </a:ext>
            </a:extLst>
          </p:cNvPr>
          <p:cNvSpPr txBox="1"/>
          <p:nvPr/>
        </p:nvSpPr>
        <p:spPr>
          <a:xfrm>
            <a:off x="2593633" y="2631544"/>
            <a:ext cx="977171" cy="559992"/>
          </a:xfrm>
          <a:prstGeom prst="rect">
            <a:avLst/>
          </a:prstGeom>
          <a:solidFill>
            <a:srgbClr val="E8F1F5"/>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900" b="1" dirty="0">
                <a:latin typeface="Arial" panose="020B0604020202020204" pitchFamily="34" charset="0"/>
                <a:cs typeface="Arial" panose="020B0604020202020204" pitchFamily="34" charset="0"/>
              </a:rPr>
              <a:t>Стратегия 3</a:t>
            </a:r>
          </a:p>
          <a:p>
            <a:pPr algn="ctr"/>
            <a:r>
              <a:rPr lang="en-US" sz="900" b="1" dirty="0">
                <a:latin typeface="Arial" panose="020B0604020202020204" pitchFamily="34" charset="0"/>
                <a:cs typeface="Arial" panose="020B0604020202020204" pitchFamily="34" charset="0"/>
              </a:rPr>
              <a:t>BPaLM</a:t>
            </a:r>
            <a:r>
              <a:rPr lang="ru-RU" sz="900" b="1" dirty="0">
                <a:latin typeface="Arial" panose="020B0604020202020204" pitchFamily="34" charset="0"/>
                <a:cs typeface="Arial" panose="020B0604020202020204" pitchFamily="34" charset="0"/>
              </a:rPr>
              <a:t> со стратификацией</a:t>
            </a:r>
            <a:endParaRPr lang="en-US"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932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77591" y="101600"/>
            <a:ext cx="12215755" cy="823682"/>
          </a:xfrm>
          <a:prstGeom prst="rect">
            <a:avLst/>
          </a:prstGeom>
          <a:noFill/>
          <a:ln>
            <a:noFill/>
          </a:ln>
        </p:spPr>
        <p:txBody>
          <a:bodyPr spcFirstLastPara="1" wrap="square" lIns="0" tIns="45700" rIns="91425" bIns="45700" anchor="t" anchorCtr="0">
            <a:normAutofit/>
          </a:bodyPr>
          <a:lstStyle/>
          <a:p>
            <a:pPr marL="0" indent="0">
              <a:buSzPts val="3000"/>
            </a:pPr>
            <a:r>
              <a:rPr lang="ru-RU" sz="2400" dirty="0"/>
              <a:t>Исследование </a:t>
            </a:r>
            <a:r>
              <a:rPr lang="en-US" sz="2400" dirty="0"/>
              <a:t>SMART4TB: </a:t>
            </a:r>
            <a:r>
              <a:rPr lang="en-US" sz="2400" dirty="0">
                <a:solidFill>
                  <a:srgbClr val="FF0000"/>
                </a:solidFill>
              </a:rPr>
              <a:t>PRISM Kids </a:t>
            </a:r>
            <a:r>
              <a:rPr lang="ru-RU" sz="2400" dirty="0"/>
              <a:t>с целью исследования </a:t>
            </a:r>
            <a:r>
              <a:rPr lang="en-US" sz="2400" dirty="0" err="1"/>
              <a:t>BDLfx</a:t>
            </a:r>
            <a:r>
              <a:rPr lang="en-US" sz="2400" dirty="0"/>
              <a:t> + L </a:t>
            </a:r>
            <a:r>
              <a:rPr lang="ru-RU" sz="2400" dirty="0"/>
              <a:t>и </a:t>
            </a:r>
            <a:r>
              <a:rPr lang="en-US" sz="2400" dirty="0" err="1"/>
              <a:t>BDCfz</a:t>
            </a:r>
            <a:r>
              <a:rPr lang="en-US" sz="2400" dirty="0"/>
              <a:t> + L </a:t>
            </a:r>
            <a:r>
              <a:rPr lang="ru-RU" sz="2400" dirty="0"/>
              <a:t>для лечения РР-</a:t>
            </a:r>
            <a:r>
              <a:rPr lang="en-US" sz="2400" dirty="0"/>
              <a:t>TB </a:t>
            </a:r>
            <a:r>
              <a:rPr lang="ru-RU" sz="2400" dirty="0"/>
              <a:t>и ФР-</a:t>
            </a:r>
            <a:r>
              <a:rPr lang="en-US" sz="2400" dirty="0"/>
              <a:t>TB (</a:t>
            </a:r>
            <a:r>
              <a:rPr lang="ru-RU" sz="2400" dirty="0"/>
              <a:t>распространение схемы «6» на детей)</a:t>
            </a:r>
            <a:endParaRPr lang="en-US" sz="2400" dirty="0"/>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pic>
        <p:nvPicPr>
          <p:cNvPr id="3" name="Picture 2" descr="A diagram of a flowchart&#10;&#10;Description automatically generated">
            <a:extLst>
              <a:ext uri="{FF2B5EF4-FFF2-40B4-BE49-F238E27FC236}">
                <a16:creationId xmlns:a16="http://schemas.microsoft.com/office/drawing/2014/main" id="{34A39C23-F68C-6EC4-8BFC-4E48FF877E29}"/>
              </a:ext>
            </a:extLst>
          </p:cNvPr>
          <p:cNvPicPr>
            <a:picLocks noChangeAspect="1"/>
          </p:cNvPicPr>
          <p:nvPr/>
        </p:nvPicPr>
        <p:blipFill>
          <a:blip r:embed="rId5"/>
          <a:stretch>
            <a:fillRect/>
          </a:stretch>
        </p:blipFill>
        <p:spPr>
          <a:xfrm>
            <a:off x="317387" y="1196417"/>
            <a:ext cx="11557225" cy="4799801"/>
          </a:xfrm>
          <a:prstGeom prst="rect">
            <a:avLst/>
          </a:prstGeom>
        </p:spPr>
      </p:pic>
      <p:sp>
        <p:nvSpPr>
          <p:cNvPr id="2" name="TextBox 1">
            <a:extLst>
              <a:ext uri="{FF2B5EF4-FFF2-40B4-BE49-F238E27FC236}">
                <a16:creationId xmlns:a16="http://schemas.microsoft.com/office/drawing/2014/main" id="{FBE1FDB6-F985-BDB6-1287-E0FC27060615}"/>
              </a:ext>
            </a:extLst>
          </p:cNvPr>
          <p:cNvSpPr txBox="1"/>
          <p:nvPr/>
        </p:nvSpPr>
        <p:spPr>
          <a:xfrm>
            <a:off x="181574" y="2639994"/>
            <a:ext cx="2987899" cy="714033"/>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Дети </a:t>
            </a:r>
            <a:r>
              <a:rPr lang="en-US" sz="1400" dirty="0">
                <a:latin typeface="Arial" panose="020B0604020202020204" pitchFamily="34" charset="0"/>
                <a:cs typeface="Arial" panose="020B0604020202020204" pitchFamily="34" charset="0"/>
              </a:rPr>
              <a:t>&lt;</a:t>
            </a:r>
            <a:r>
              <a:rPr lang="ru-RU" sz="1400" dirty="0">
                <a:latin typeface="Arial" panose="020B0604020202020204" pitchFamily="34" charset="0"/>
                <a:cs typeface="Arial" panose="020B0604020202020204" pitchFamily="34" charset="0"/>
              </a:rPr>
              <a:t> 14 лет с предполагаемым РР-ТБ, </a:t>
            </a:r>
            <a:r>
              <a:rPr lang="ru-RU" sz="1400" b="1" dirty="0">
                <a:latin typeface="Arial" panose="020B0604020202020204" pitchFamily="34" charset="0"/>
                <a:cs typeface="Arial" panose="020B0604020202020204" pitchFamily="34" charset="0"/>
              </a:rPr>
              <a:t>чувств. к фторхинолонам или </a:t>
            </a:r>
            <a:r>
              <a:rPr lang="ru-RU" sz="1400" b="1" dirty="0" err="1">
                <a:latin typeface="Arial" panose="020B0604020202020204" pitchFamily="34" charset="0"/>
                <a:cs typeface="Arial" panose="020B0604020202020204" pitchFamily="34" charset="0"/>
              </a:rPr>
              <a:t>неизв</a:t>
            </a:r>
            <a:r>
              <a:rPr lang="ru-RU"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28E3D4-9D6E-4D81-7B4C-B56EC10F1019}"/>
              </a:ext>
            </a:extLst>
          </p:cNvPr>
          <p:cNvSpPr txBox="1"/>
          <p:nvPr/>
        </p:nvSpPr>
        <p:spPr>
          <a:xfrm>
            <a:off x="306834" y="4797604"/>
            <a:ext cx="2862639" cy="714033"/>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dirty="0">
                <a:latin typeface="Arial" panose="020B0604020202020204" pitchFamily="34" charset="0"/>
                <a:cs typeface="Arial" panose="020B0604020202020204" pitchFamily="34" charset="0"/>
              </a:rPr>
              <a:t>Дети </a:t>
            </a:r>
            <a:r>
              <a:rPr lang="en-US" sz="1400" dirty="0">
                <a:latin typeface="Arial" panose="020B0604020202020204" pitchFamily="34" charset="0"/>
                <a:cs typeface="Arial" panose="020B0604020202020204" pitchFamily="34" charset="0"/>
              </a:rPr>
              <a:t>&lt;</a:t>
            </a:r>
            <a:r>
              <a:rPr lang="ru-RU" sz="1400" dirty="0">
                <a:latin typeface="Arial" panose="020B0604020202020204" pitchFamily="34" charset="0"/>
                <a:cs typeface="Arial" panose="020B0604020202020204" pitchFamily="34" charset="0"/>
              </a:rPr>
              <a:t> 14 лет с предполагаемым РР-ТБ, </a:t>
            </a:r>
            <a:r>
              <a:rPr lang="ru-RU" sz="1400" b="1" dirty="0">
                <a:latin typeface="Arial" panose="020B0604020202020204" pitchFamily="34" charset="0"/>
                <a:cs typeface="Arial" panose="020B0604020202020204" pitchFamily="34" charset="0"/>
              </a:rPr>
              <a:t>резистентностью к фторхинолонам</a:t>
            </a:r>
            <a:endParaRPr lang="en-US" sz="1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40E0305-1E71-D836-AA16-B97A96768867}"/>
              </a:ext>
            </a:extLst>
          </p:cNvPr>
          <p:cNvSpPr txBox="1"/>
          <p:nvPr/>
        </p:nvSpPr>
        <p:spPr>
          <a:xfrm>
            <a:off x="2437147" y="3529438"/>
            <a:ext cx="1512282" cy="1045416"/>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200" dirty="0">
                <a:solidFill>
                  <a:srgbClr val="0070C0"/>
                </a:solidFill>
                <a:latin typeface="Arial" panose="020B0604020202020204" pitchFamily="34" charset="0"/>
                <a:cs typeface="Arial" panose="020B0604020202020204" pitchFamily="34" charset="0"/>
              </a:rPr>
              <a:t>B: </a:t>
            </a:r>
            <a:r>
              <a:rPr lang="ru-RU" sz="1200" dirty="0">
                <a:solidFill>
                  <a:srgbClr val="0070C0"/>
                </a:solidFill>
                <a:latin typeface="Arial" panose="020B0604020202020204" pitchFamily="34" charset="0"/>
                <a:cs typeface="Arial" panose="020B0604020202020204" pitchFamily="34" charset="0"/>
              </a:rPr>
              <a:t>бедаквилин</a:t>
            </a:r>
          </a:p>
          <a:p>
            <a:r>
              <a:rPr lang="en-US" sz="1200" dirty="0">
                <a:solidFill>
                  <a:srgbClr val="0070C0"/>
                </a:solidFill>
                <a:latin typeface="Arial" panose="020B0604020202020204" pitchFamily="34" charset="0"/>
                <a:cs typeface="Arial" panose="020B0604020202020204" pitchFamily="34" charset="0"/>
              </a:rPr>
              <a:t>D: </a:t>
            </a:r>
            <a:r>
              <a:rPr lang="ru-RU" sz="1200" dirty="0" err="1">
                <a:solidFill>
                  <a:srgbClr val="0070C0"/>
                </a:solidFill>
                <a:latin typeface="Arial" panose="020B0604020202020204" pitchFamily="34" charset="0"/>
                <a:cs typeface="Arial" panose="020B0604020202020204" pitchFamily="34" charset="0"/>
              </a:rPr>
              <a:t>деламанид</a:t>
            </a:r>
            <a:endParaRPr lang="ru-RU" sz="1200" dirty="0">
              <a:solidFill>
                <a:srgbClr val="0070C0"/>
              </a:solidFill>
              <a:latin typeface="Arial" panose="020B0604020202020204" pitchFamily="34" charset="0"/>
              <a:cs typeface="Arial" panose="020B0604020202020204" pitchFamily="34" charset="0"/>
            </a:endParaRPr>
          </a:p>
          <a:p>
            <a:r>
              <a:rPr lang="en-US" sz="1200" dirty="0" err="1">
                <a:solidFill>
                  <a:srgbClr val="0070C0"/>
                </a:solidFill>
                <a:latin typeface="Arial" panose="020B0604020202020204" pitchFamily="34" charset="0"/>
                <a:cs typeface="Arial" panose="020B0604020202020204" pitchFamily="34" charset="0"/>
              </a:rPr>
              <a:t>Lzd</a:t>
            </a:r>
            <a:r>
              <a:rPr lang="en-US" sz="1200" dirty="0">
                <a:solidFill>
                  <a:srgbClr val="0070C0"/>
                </a:solidFill>
                <a:latin typeface="Arial" panose="020B0604020202020204" pitchFamily="34" charset="0"/>
                <a:cs typeface="Arial" panose="020B0604020202020204" pitchFamily="34" charset="0"/>
              </a:rPr>
              <a:t>: </a:t>
            </a:r>
            <a:r>
              <a:rPr lang="ru-RU" sz="1200" dirty="0">
                <a:solidFill>
                  <a:srgbClr val="0070C0"/>
                </a:solidFill>
                <a:latin typeface="Arial" panose="020B0604020202020204" pitchFamily="34" charset="0"/>
                <a:cs typeface="Arial" panose="020B0604020202020204" pitchFamily="34" charset="0"/>
              </a:rPr>
              <a:t>линезолид</a:t>
            </a:r>
          </a:p>
          <a:p>
            <a:r>
              <a:rPr lang="en-US" sz="1200" dirty="0" err="1">
                <a:solidFill>
                  <a:srgbClr val="0070C0"/>
                </a:solidFill>
                <a:latin typeface="Arial" panose="020B0604020202020204" pitchFamily="34" charset="0"/>
                <a:cs typeface="Arial" panose="020B0604020202020204" pitchFamily="34" charset="0"/>
              </a:rPr>
              <a:t>Lfx</a:t>
            </a:r>
            <a:r>
              <a:rPr lang="en-US" sz="1200" dirty="0">
                <a:solidFill>
                  <a:srgbClr val="0070C0"/>
                </a:solidFill>
                <a:latin typeface="Arial" panose="020B0604020202020204" pitchFamily="34" charset="0"/>
                <a:cs typeface="Arial" panose="020B0604020202020204" pitchFamily="34" charset="0"/>
              </a:rPr>
              <a:t>: </a:t>
            </a:r>
            <a:r>
              <a:rPr lang="ru-RU" sz="1200" dirty="0">
                <a:solidFill>
                  <a:srgbClr val="0070C0"/>
                </a:solidFill>
                <a:latin typeface="Arial" panose="020B0604020202020204" pitchFamily="34" charset="0"/>
                <a:cs typeface="Arial" panose="020B0604020202020204" pitchFamily="34" charset="0"/>
              </a:rPr>
              <a:t>левофлоксацин</a:t>
            </a:r>
          </a:p>
          <a:p>
            <a:r>
              <a:rPr lang="en-US" sz="1200" dirty="0" err="1">
                <a:solidFill>
                  <a:srgbClr val="0070C0"/>
                </a:solidFill>
                <a:latin typeface="Arial" panose="020B0604020202020204" pitchFamily="34" charset="0"/>
                <a:cs typeface="Arial" panose="020B0604020202020204" pitchFamily="34" charset="0"/>
              </a:rPr>
              <a:t>Cfx</a:t>
            </a:r>
            <a:r>
              <a:rPr lang="en-US" sz="1200" dirty="0">
                <a:solidFill>
                  <a:srgbClr val="0070C0"/>
                </a:solidFill>
                <a:latin typeface="Arial" panose="020B0604020202020204" pitchFamily="34" charset="0"/>
                <a:cs typeface="Arial" panose="020B0604020202020204" pitchFamily="34" charset="0"/>
              </a:rPr>
              <a:t>: </a:t>
            </a:r>
            <a:r>
              <a:rPr lang="ru-RU" sz="1200" dirty="0" err="1">
                <a:solidFill>
                  <a:srgbClr val="0070C0"/>
                </a:solidFill>
                <a:latin typeface="Arial" panose="020B0604020202020204" pitchFamily="34" charset="0"/>
                <a:cs typeface="Arial" panose="020B0604020202020204" pitchFamily="34" charset="0"/>
              </a:rPr>
              <a:t>клофазимин</a:t>
            </a:r>
            <a:endParaRPr lang="en-US" sz="1200" dirty="0">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3ABF0C-393B-E90D-CEAB-E1A3AB6FB0B0}"/>
              </a:ext>
            </a:extLst>
          </p:cNvPr>
          <p:cNvSpPr txBox="1"/>
          <p:nvPr/>
        </p:nvSpPr>
        <p:spPr>
          <a:xfrm>
            <a:off x="295861" y="1256176"/>
            <a:ext cx="2910525" cy="823682"/>
          </a:xfrm>
          <a:prstGeom prst="rect">
            <a:avLst/>
          </a:prstGeom>
          <a:solidFill>
            <a:srgbClr val="143B6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ru-RU" sz="1200" dirty="0">
                <a:solidFill>
                  <a:schemeClr val="bg1"/>
                </a:solidFill>
                <a:latin typeface="Arial" panose="020B0604020202020204" pitchFamily="34" charset="0"/>
                <a:cs typeface="Arial" panose="020B0604020202020204" pitchFamily="34" charset="0"/>
              </a:rPr>
              <a:t>Открытое, </a:t>
            </a:r>
            <a:r>
              <a:rPr lang="ru-RU" sz="1200" dirty="0" err="1">
                <a:solidFill>
                  <a:schemeClr val="bg1"/>
                </a:solidFill>
                <a:latin typeface="Arial" panose="020B0604020202020204" pitchFamily="34" charset="0"/>
                <a:cs typeface="Arial" panose="020B0604020202020204" pitchFamily="34" charset="0"/>
              </a:rPr>
              <a:t>нерандомизированное</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несравнительное</a:t>
            </a:r>
            <a:r>
              <a:rPr lang="ru-RU" sz="1200" dirty="0">
                <a:solidFill>
                  <a:schemeClr val="bg1"/>
                </a:solidFill>
                <a:latin typeface="Arial" panose="020B0604020202020204" pitchFamily="34" charset="0"/>
                <a:cs typeface="Arial" panose="020B0604020202020204" pitchFamily="34" charset="0"/>
              </a:rPr>
              <a:t> проспективное обсервационное исследование</a:t>
            </a:r>
            <a:endParaRPr lang="en-US" sz="1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5FBF9A3-7450-B002-D18B-4C5CAF15B628}"/>
              </a:ext>
            </a:extLst>
          </p:cNvPr>
          <p:cNvSpPr txBox="1"/>
          <p:nvPr/>
        </p:nvSpPr>
        <p:spPr>
          <a:xfrm>
            <a:off x="5101547" y="2127724"/>
            <a:ext cx="865488" cy="310676"/>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ru-RU" sz="1100" b="1" dirty="0">
                <a:solidFill>
                  <a:schemeClr val="bg2">
                    <a:lumMod val="75000"/>
                  </a:schemeClr>
                </a:solidFill>
                <a:latin typeface="Arial" panose="020B0604020202020204" pitchFamily="34" charset="0"/>
                <a:cs typeface="Arial" panose="020B0604020202020204" pitchFamily="34" charset="0"/>
              </a:rPr>
              <a:t>Высокий риск</a:t>
            </a:r>
            <a:endParaRPr lang="en-US" sz="1100" b="1" dirty="0">
              <a:solidFill>
                <a:schemeClr val="bg2">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49C460B-8390-7887-1A2E-BAACB076F5C3}"/>
              </a:ext>
            </a:extLst>
          </p:cNvPr>
          <p:cNvSpPr txBox="1"/>
          <p:nvPr/>
        </p:nvSpPr>
        <p:spPr>
          <a:xfrm>
            <a:off x="5089823" y="3535300"/>
            <a:ext cx="865488" cy="310676"/>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ru-RU" sz="1100" b="1" dirty="0">
                <a:solidFill>
                  <a:schemeClr val="accent2"/>
                </a:solidFill>
                <a:latin typeface="Arial" panose="020B0604020202020204" pitchFamily="34" charset="0"/>
                <a:cs typeface="Arial" panose="020B0604020202020204" pitchFamily="34" charset="0"/>
              </a:rPr>
              <a:t>Невысокий риск</a:t>
            </a:r>
            <a:endParaRPr lang="en-US" sz="1100" b="1" dirty="0">
              <a:solidFill>
                <a:schemeClr val="accent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EF45FF8-7842-F065-2317-E11A407203FB}"/>
              </a:ext>
            </a:extLst>
          </p:cNvPr>
          <p:cNvSpPr txBox="1"/>
          <p:nvPr/>
        </p:nvSpPr>
        <p:spPr>
          <a:xfrm>
            <a:off x="5095685" y="5033699"/>
            <a:ext cx="818609" cy="310676"/>
          </a:xfrm>
          <a:prstGeom prst="rect">
            <a:avLst/>
          </a:prstGeom>
          <a:solidFill>
            <a:schemeClr val="bg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ru-RU" sz="700" b="1" dirty="0">
                <a:solidFill>
                  <a:schemeClr val="accent5">
                    <a:lumMod val="50000"/>
                  </a:schemeClr>
                </a:solidFill>
                <a:latin typeface="Arial" panose="020B0604020202020204" pitchFamily="34" charset="0"/>
                <a:cs typeface="Arial" panose="020B0604020202020204" pitchFamily="34" charset="0"/>
              </a:rPr>
              <a:t>Высокий и невысокий риски</a:t>
            </a:r>
            <a:endParaRPr lang="en-US" sz="700" b="1" dirty="0">
              <a:solidFill>
                <a:schemeClr val="accent5">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F787DF8-EAEC-84F4-F444-0E14826613D7}"/>
              </a:ext>
            </a:extLst>
          </p:cNvPr>
          <p:cNvSpPr txBox="1"/>
          <p:nvPr/>
        </p:nvSpPr>
        <p:spPr>
          <a:xfrm>
            <a:off x="5161280" y="1297034"/>
            <a:ext cx="805755" cy="443359"/>
          </a:xfrm>
          <a:prstGeom prst="rect">
            <a:avLst/>
          </a:prstGeom>
          <a:solidFill>
            <a:srgbClr val="E2E4E4"/>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ru-RU" sz="1100" dirty="0">
                <a:latin typeface="Arial" panose="020B0604020202020204" pitchFamily="34" charset="0"/>
                <a:cs typeface="Arial" panose="020B0604020202020204" pitchFamily="34" charset="0"/>
              </a:rPr>
              <a:t>Время</a:t>
            </a:r>
          </a:p>
          <a:p>
            <a:r>
              <a:rPr lang="ru-RU" sz="1100" dirty="0">
                <a:latin typeface="Arial" panose="020B0604020202020204" pitchFamily="34" charset="0"/>
                <a:cs typeface="Arial" panose="020B0604020202020204" pitchFamily="34" charset="0"/>
              </a:rPr>
              <a:t>(месяцы)</a:t>
            </a:r>
            <a:endParaRPr lang="en-US" sz="11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7BC4CFC-E04E-E470-0CDB-8E9FC91F8136}"/>
              </a:ext>
            </a:extLst>
          </p:cNvPr>
          <p:cNvSpPr txBox="1"/>
          <p:nvPr/>
        </p:nvSpPr>
        <p:spPr>
          <a:xfrm>
            <a:off x="8908239" y="1196417"/>
            <a:ext cx="2966372" cy="223258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2000" dirty="0">
                <a:latin typeface="Arial" panose="020B0604020202020204" pitchFamily="34" charset="0"/>
                <a:cs typeface="Arial" panose="020B0604020202020204" pitchFamily="34" charset="0"/>
              </a:rPr>
              <a:t>Стратифицированный подход с целью сокращения лечения РР-ТБ до 4 месяцев с применением </a:t>
            </a:r>
            <a:r>
              <a:rPr lang="en-US" sz="2000" dirty="0">
                <a:latin typeface="Arial" panose="020B0604020202020204" pitchFamily="34" charset="0"/>
                <a:cs typeface="Arial" panose="020B0604020202020204" pitchFamily="34" charset="0"/>
              </a:rPr>
              <a:t>B, D, L, L</a:t>
            </a:r>
          </a:p>
        </p:txBody>
      </p:sp>
      <p:sp>
        <p:nvSpPr>
          <p:cNvPr id="13" name="TextBox 12">
            <a:extLst>
              <a:ext uri="{FF2B5EF4-FFF2-40B4-BE49-F238E27FC236}">
                <a16:creationId xmlns:a16="http://schemas.microsoft.com/office/drawing/2014/main" id="{B0ADF9B6-2746-2DDE-360D-3394477ECC31}"/>
              </a:ext>
            </a:extLst>
          </p:cNvPr>
          <p:cNvSpPr txBox="1"/>
          <p:nvPr/>
        </p:nvSpPr>
        <p:spPr>
          <a:xfrm>
            <a:off x="8908239" y="3529438"/>
            <a:ext cx="2987899" cy="2132145"/>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ru-RU" sz="2000" dirty="0">
                <a:latin typeface="Arial" panose="020B0604020202020204" pitchFamily="34" charset="0"/>
                <a:cs typeface="Arial" panose="020B0604020202020204" pitchFamily="34" charset="0"/>
              </a:rPr>
              <a:t>И</a:t>
            </a:r>
          </a:p>
          <a:p>
            <a:endParaRPr lang="ru-RU" sz="2000" dirty="0">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до 6 месяцев лечения ФР-ТБ с применением </a:t>
            </a:r>
            <a:br>
              <a:rPr lang="ru-RU"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 D, L, C</a:t>
            </a:r>
          </a:p>
        </p:txBody>
      </p:sp>
    </p:spTree>
    <p:extLst>
      <p:ext uri="{BB962C8B-B14F-4D97-AF65-F5344CB8AC3E}">
        <p14:creationId xmlns:p14="http://schemas.microsoft.com/office/powerpoint/2010/main" val="34009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Группа 134">
            <a:extLst>
              <a:ext uri="{FF2B5EF4-FFF2-40B4-BE49-F238E27FC236}">
                <a16:creationId xmlns:a16="http://schemas.microsoft.com/office/drawing/2014/main" id="{0900477E-552C-3B1F-2061-ACB2FE2B3DCB}"/>
              </a:ext>
            </a:extLst>
          </p:cNvPr>
          <p:cNvGrpSpPr/>
          <p:nvPr/>
        </p:nvGrpSpPr>
        <p:grpSpPr>
          <a:xfrm>
            <a:off x="170151" y="1142091"/>
            <a:ext cx="3353017" cy="473202"/>
            <a:chOff x="170151" y="1142091"/>
            <a:chExt cx="3353017" cy="473202"/>
          </a:xfrm>
        </p:grpSpPr>
        <p:sp>
          <p:nvSpPr>
            <p:cNvPr id="133" name="TextBox 132">
              <a:extLst>
                <a:ext uri="{FF2B5EF4-FFF2-40B4-BE49-F238E27FC236}">
                  <a16:creationId xmlns:a16="http://schemas.microsoft.com/office/drawing/2014/main" id="{8DDC4B64-E4B6-D972-BF29-E93CBC3E04F2}"/>
                </a:ext>
              </a:extLst>
            </p:cNvPr>
            <p:cNvSpPr txBox="1"/>
            <p:nvPr/>
          </p:nvSpPr>
          <p:spPr>
            <a:xfrm>
              <a:off x="170922" y="1153628"/>
              <a:ext cx="33522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5694A9"/>
                  </a:solidFill>
                  <a:effectLst/>
                  <a:uLnTx/>
                  <a:uFillTx/>
                  <a:latin typeface="Arial Black"/>
                  <a:ea typeface="+mn-ea"/>
                  <a:cs typeface="+mn-cs"/>
                </a:rPr>
                <a:t>Профилактика </a:t>
              </a:r>
              <a:r>
                <a:rPr lang="ru-RU" sz="2400" dirty="0">
                  <a:solidFill>
                    <a:srgbClr val="5694A9"/>
                  </a:solidFill>
                  <a:latin typeface="Arial Black"/>
                </a:rPr>
                <a:t>ТБ</a:t>
              </a:r>
              <a:endParaRPr kumimoji="0" lang="en-US" sz="2400" b="0" i="0" u="none" strike="noStrike" kern="1200" cap="none" spc="0" normalizeH="0" baseline="0" noProof="0" dirty="0">
                <a:ln>
                  <a:noFill/>
                </a:ln>
                <a:solidFill>
                  <a:srgbClr val="5694A9"/>
                </a:solidFill>
                <a:effectLst/>
                <a:uLnTx/>
                <a:uFillTx/>
                <a:latin typeface="Arial Black"/>
                <a:ea typeface="+mn-ea"/>
                <a:cs typeface="+mn-cs"/>
              </a:endParaRPr>
            </a:p>
          </p:txBody>
        </p:sp>
        <p:sp>
          <p:nvSpPr>
            <p:cNvPr id="4" name="TextBox 3">
              <a:extLst>
                <a:ext uri="{FF2B5EF4-FFF2-40B4-BE49-F238E27FC236}">
                  <a16:creationId xmlns:a16="http://schemas.microsoft.com/office/drawing/2014/main" id="{770CB232-0AE2-FE3A-FDE3-69A7D7A3CE01}"/>
                </a:ext>
              </a:extLst>
            </p:cNvPr>
            <p:cNvSpPr txBox="1"/>
            <p:nvPr/>
          </p:nvSpPr>
          <p:spPr>
            <a:xfrm>
              <a:off x="170151" y="1142091"/>
              <a:ext cx="3325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solidFill>
                      <a:sysClr val="windowText" lastClr="000000"/>
                    </a:solidFill>
                  </a:ln>
                  <a:solidFill>
                    <a:srgbClr val="389ED7"/>
                  </a:solidFill>
                  <a:effectLst/>
                  <a:uLnTx/>
                  <a:uFillTx/>
                  <a:latin typeface="Arial Black"/>
                  <a:ea typeface="+mn-ea"/>
                  <a:cs typeface="+mn-cs"/>
                </a:rPr>
                <a:t>Профилактика ТБ</a:t>
              </a:r>
              <a:endParaRPr kumimoji="0" lang="en-US" sz="2400" b="0" i="0" u="none" strike="noStrike" kern="1200" cap="none" spc="0" normalizeH="0" baseline="0" noProof="0" dirty="0">
                <a:ln>
                  <a:solidFill>
                    <a:sysClr val="windowText" lastClr="000000"/>
                  </a:solidFill>
                </a:ln>
                <a:solidFill>
                  <a:srgbClr val="389ED7"/>
                </a:solidFill>
                <a:effectLst/>
                <a:uLnTx/>
                <a:uFillTx/>
                <a:latin typeface="Arial Black"/>
                <a:ea typeface="+mn-ea"/>
                <a:cs typeface="+mn-cs"/>
              </a:endParaRPr>
            </a:p>
          </p:txBody>
        </p:sp>
      </p:grpSp>
      <p:sp>
        <p:nvSpPr>
          <p:cNvPr id="6" name="TextBox 5">
            <a:extLst>
              <a:ext uri="{FF2B5EF4-FFF2-40B4-BE49-F238E27FC236}">
                <a16:creationId xmlns:a16="http://schemas.microsoft.com/office/drawing/2014/main" id="{E0B57A38-E584-831C-CCF5-AB75DDD7A295}"/>
              </a:ext>
            </a:extLst>
          </p:cNvPr>
          <p:cNvSpPr txBox="1"/>
          <p:nvPr/>
        </p:nvSpPr>
        <p:spPr>
          <a:xfrm>
            <a:off x="494000" y="1597839"/>
            <a:ext cx="268866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6+ </a:t>
            </a:r>
            <a: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sym typeface="Wingdings" panose="05000000000000000000" pitchFamily="2" charset="2"/>
              </a:rPr>
              <a:t> </a:t>
            </a:r>
            <a: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1 </a:t>
            </a: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endPar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endParaRPr>
          </a:p>
        </p:txBody>
      </p:sp>
      <p:grpSp>
        <p:nvGrpSpPr>
          <p:cNvPr id="7" name="Group 6">
            <a:extLst>
              <a:ext uri="{FF2B5EF4-FFF2-40B4-BE49-F238E27FC236}">
                <a16:creationId xmlns:a16="http://schemas.microsoft.com/office/drawing/2014/main" id="{95A3B279-1512-4D09-262E-568239B16771}"/>
              </a:ext>
            </a:extLst>
          </p:cNvPr>
          <p:cNvGrpSpPr/>
          <p:nvPr/>
        </p:nvGrpSpPr>
        <p:grpSpPr>
          <a:xfrm>
            <a:off x="477451" y="2341297"/>
            <a:ext cx="810360" cy="740171"/>
            <a:chOff x="7164545" y="1294631"/>
            <a:chExt cx="810360" cy="740171"/>
          </a:xfrm>
        </p:grpSpPr>
        <p:pic>
          <p:nvPicPr>
            <p:cNvPr id="8" name="Graphic 7">
              <a:extLst>
                <a:ext uri="{FF2B5EF4-FFF2-40B4-BE49-F238E27FC236}">
                  <a16:creationId xmlns:a16="http://schemas.microsoft.com/office/drawing/2014/main" id="{0979F958-7847-A2A2-D293-CDD769D91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 name="Subtitle 1">
              <a:extLst>
                <a:ext uri="{FF2B5EF4-FFF2-40B4-BE49-F238E27FC236}">
                  <a16:creationId xmlns:a16="http://schemas.microsoft.com/office/drawing/2014/main" id="{66AD1DD7-BDE4-FD6D-E31A-8D5A3DE637FF}"/>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BD6368D3-011A-DC6D-F5F9-33F6ED454E79}"/>
              </a:ext>
            </a:extLst>
          </p:cNvPr>
          <p:cNvGrpSpPr/>
          <p:nvPr/>
        </p:nvGrpSpPr>
        <p:grpSpPr>
          <a:xfrm>
            <a:off x="1424073" y="2336760"/>
            <a:ext cx="810360" cy="740171"/>
            <a:chOff x="7164545" y="1294631"/>
            <a:chExt cx="810360" cy="740171"/>
          </a:xfrm>
        </p:grpSpPr>
        <p:pic>
          <p:nvPicPr>
            <p:cNvPr id="11" name="Graphic 10">
              <a:extLst>
                <a:ext uri="{FF2B5EF4-FFF2-40B4-BE49-F238E27FC236}">
                  <a16:creationId xmlns:a16="http://schemas.microsoft.com/office/drawing/2014/main" id="{9551D44E-D423-0BA5-A5DE-80B9BA7BF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2" name="Subtitle 1">
              <a:extLst>
                <a:ext uri="{FF2B5EF4-FFF2-40B4-BE49-F238E27FC236}">
                  <a16:creationId xmlns:a16="http://schemas.microsoft.com/office/drawing/2014/main" id="{3B2F779B-474F-9649-1980-77029AAF1F1B}"/>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D5999331-D92E-78E7-749D-898A3E414326}"/>
              </a:ext>
            </a:extLst>
          </p:cNvPr>
          <p:cNvGrpSpPr/>
          <p:nvPr/>
        </p:nvGrpSpPr>
        <p:grpSpPr>
          <a:xfrm>
            <a:off x="2387976" y="2336760"/>
            <a:ext cx="810360" cy="740171"/>
            <a:chOff x="7164545" y="1294631"/>
            <a:chExt cx="810360" cy="740171"/>
          </a:xfrm>
        </p:grpSpPr>
        <p:pic>
          <p:nvPicPr>
            <p:cNvPr id="14" name="Graphic 13">
              <a:extLst>
                <a:ext uri="{FF2B5EF4-FFF2-40B4-BE49-F238E27FC236}">
                  <a16:creationId xmlns:a16="http://schemas.microsoft.com/office/drawing/2014/main" id="{C61D9B38-120C-E64D-4CF9-A5D93B4BC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5" name="Subtitle 1">
              <a:extLst>
                <a:ext uri="{FF2B5EF4-FFF2-40B4-BE49-F238E27FC236}">
                  <a16:creationId xmlns:a16="http://schemas.microsoft.com/office/drawing/2014/main" id="{552E2B70-04BE-05AC-8280-6B0FC9E6A458}"/>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4FDD759E-167A-19DD-9F11-696382547D74}"/>
              </a:ext>
            </a:extLst>
          </p:cNvPr>
          <p:cNvGrpSpPr/>
          <p:nvPr/>
        </p:nvGrpSpPr>
        <p:grpSpPr>
          <a:xfrm>
            <a:off x="477903" y="3243661"/>
            <a:ext cx="810360" cy="740171"/>
            <a:chOff x="7164545" y="1294631"/>
            <a:chExt cx="810360" cy="740171"/>
          </a:xfrm>
        </p:grpSpPr>
        <p:pic>
          <p:nvPicPr>
            <p:cNvPr id="17" name="Graphic 16">
              <a:extLst>
                <a:ext uri="{FF2B5EF4-FFF2-40B4-BE49-F238E27FC236}">
                  <a16:creationId xmlns:a16="http://schemas.microsoft.com/office/drawing/2014/main" id="{6AF08B4C-4933-0B0E-A19A-ADECFEE09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8" name="Subtitle 1">
              <a:extLst>
                <a:ext uri="{FF2B5EF4-FFF2-40B4-BE49-F238E27FC236}">
                  <a16:creationId xmlns:a16="http://schemas.microsoft.com/office/drawing/2014/main" id="{E1139FF9-5A51-C494-0667-ED276E51B4D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4</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2625875A-5D54-D7F0-5D58-73B4A1B23F6C}"/>
              </a:ext>
            </a:extLst>
          </p:cNvPr>
          <p:cNvGrpSpPr/>
          <p:nvPr/>
        </p:nvGrpSpPr>
        <p:grpSpPr>
          <a:xfrm>
            <a:off x="1424525" y="3239124"/>
            <a:ext cx="810360" cy="740171"/>
            <a:chOff x="7164545" y="1294631"/>
            <a:chExt cx="810360" cy="740171"/>
          </a:xfrm>
        </p:grpSpPr>
        <p:pic>
          <p:nvPicPr>
            <p:cNvPr id="20" name="Graphic 19">
              <a:extLst>
                <a:ext uri="{FF2B5EF4-FFF2-40B4-BE49-F238E27FC236}">
                  <a16:creationId xmlns:a16="http://schemas.microsoft.com/office/drawing/2014/main" id="{DC91A6E3-9C1A-01F2-F1E3-C110C6B00C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21" name="Subtitle 1">
              <a:extLst>
                <a:ext uri="{FF2B5EF4-FFF2-40B4-BE49-F238E27FC236}">
                  <a16:creationId xmlns:a16="http://schemas.microsoft.com/office/drawing/2014/main" id="{A9690150-3038-1993-7D06-9E93F07426C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6F96E18B-0E57-1869-24E1-01295DB42413}"/>
              </a:ext>
            </a:extLst>
          </p:cNvPr>
          <p:cNvGrpSpPr/>
          <p:nvPr/>
        </p:nvGrpSpPr>
        <p:grpSpPr>
          <a:xfrm>
            <a:off x="2388428" y="3239124"/>
            <a:ext cx="810360" cy="740171"/>
            <a:chOff x="7164545" y="1294631"/>
            <a:chExt cx="810360" cy="740171"/>
          </a:xfrm>
        </p:grpSpPr>
        <p:pic>
          <p:nvPicPr>
            <p:cNvPr id="23" name="Graphic 22">
              <a:extLst>
                <a:ext uri="{FF2B5EF4-FFF2-40B4-BE49-F238E27FC236}">
                  <a16:creationId xmlns:a16="http://schemas.microsoft.com/office/drawing/2014/main" id="{3E659342-6342-A8A5-B791-B073B263E6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24" name="Subtitle 1">
              <a:extLst>
                <a:ext uri="{FF2B5EF4-FFF2-40B4-BE49-F238E27FC236}">
                  <a16:creationId xmlns:a16="http://schemas.microsoft.com/office/drawing/2014/main" id="{9031B855-525B-3381-1803-2474C9B5CC8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31" name="Graphic 24" descr="Close with solid fill">
            <a:extLst>
              <a:ext uri="{FF2B5EF4-FFF2-40B4-BE49-F238E27FC236}">
                <a16:creationId xmlns:a16="http://schemas.microsoft.com/office/drawing/2014/main" id="{AA0E0F33-937C-2365-BE18-51FAB1EFC7B9}"/>
              </a:ext>
            </a:extLst>
          </p:cNvPr>
          <p:cNvSpPr/>
          <p:nvPr/>
        </p:nvSpPr>
        <p:spPr>
          <a:xfrm>
            <a:off x="1473192" y="2374197"/>
            <a:ext cx="674370" cy="67437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000000">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raphic 25" descr="Close with solid fill">
            <a:extLst>
              <a:ext uri="{FF2B5EF4-FFF2-40B4-BE49-F238E27FC236}">
                <a16:creationId xmlns:a16="http://schemas.microsoft.com/office/drawing/2014/main" id="{0C666B8B-F4A4-63A1-494C-B14451ED17F7}"/>
              </a:ext>
            </a:extLst>
          </p:cNvPr>
          <p:cNvSpPr/>
          <p:nvPr/>
        </p:nvSpPr>
        <p:spPr>
          <a:xfrm>
            <a:off x="2444493" y="2372481"/>
            <a:ext cx="674370" cy="67437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000000">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7" name="Graphic 26" descr="Close with solid fill">
            <a:extLst>
              <a:ext uri="{FF2B5EF4-FFF2-40B4-BE49-F238E27FC236}">
                <a16:creationId xmlns:a16="http://schemas.microsoft.com/office/drawing/2014/main" id="{D81A487F-7885-B9D6-9A13-B5EFE37087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583" y="3134967"/>
            <a:ext cx="914400" cy="914400"/>
          </a:xfrm>
          <a:prstGeom prst="rect">
            <a:avLst/>
          </a:prstGeom>
        </p:spPr>
      </p:pic>
      <p:pic>
        <p:nvPicPr>
          <p:cNvPr id="28" name="Graphic 27" descr="Close with solid fill">
            <a:extLst>
              <a:ext uri="{FF2B5EF4-FFF2-40B4-BE49-F238E27FC236}">
                <a16:creationId xmlns:a16="http://schemas.microsoft.com/office/drawing/2014/main" id="{72C3337E-107E-DA5A-377D-B1758FF8A9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884" y="3101352"/>
            <a:ext cx="914400" cy="914400"/>
          </a:xfrm>
          <a:prstGeom prst="rect">
            <a:avLst/>
          </a:prstGeom>
        </p:spPr>
      </p:pic>
      <p:pic>
        <p:nvPicPr>
          <p:cNvPr id="29" name="Graphic 28" descr="Close with solid fill">
            <a:extLst>
              <a:ext uri="{FF2B5EF4-FFF2-40B4-BE49-F238E27FC236}">
                <a16:creationId xmlns:a16="http://schemas.microsoft.com/office/drawing/2014/main" id="{A8495E15-77E7-4026-0914-E84EF9DB9B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665" y="3134967"/>
            <a:ext cx="914400" cy="914400"/>
          </a:xfrm>
          <a:prstGeom prst="rect">
            <a:avLst/>
          </a:prstGeom>
        </p:spPr>
      </p:pic>
      <p:grpSp>
        <p:nvGrpSpPr>
          <p:cNvPr id="136" name="Группа 135">
            <a:extLst>
              <a:ext uri="{FF2B5EF4-FFF2-40B4-BE49-F238E27FC236}">
                <a16:creationId xmlns:a16="http://schemas.microsoft.com/office/drawing/2014/main" id="{61AA943A-4BD6-5188-434F-CC6AAAF44D72}"/>
              </a:ext>
            </a:extLst>
          </p:cNvPr>
          <p:cNvGrpSpPr/>
          <p:nvPr/>
        </p:nvGrpSpPr>
        <p:grpSpPr>
          <a:xfrm>
            <a:off x="3845620" y="1152740"/>
            <a:ext cx="3325615" cy="740962"/>
            <a:chOff x="3845620" y="1037183"/>
            <a:chExt cx="3325615" cy="845972"/>
          </a:xfrm>
        </p:grpSpPr>
        <p:sp>
          <p:nvSpPr>
            <p:cNvPr id="25" name="TextBox 24">
              <a:extLst>
                <a:ext uri="{FF2B5EF4-FFF2-40B4-BE49-F238E27FC236}">
                  <a16:creationId xmlns:a16="http://schemas.microsoft.com/office/drawing/2014/main" id="{28EF5DFE-7DA6-BD85-D1D8-13C0FEF45342}"/>
                </a:ext>
              </a:extLst>
            </p:cNvPr>
            <p:cNvSpPr txBox="1"/>
            <p:nvPr/>
          </p:nvSpPr>
          <p:spPr>
            <a:xfrm>
              <a:off x="4005365" y="1052158"/>
              <a:ext cx="3047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5694A9"/>
                  </a:solidFill>
                  <a:effectLst/>
                  <a:uLnTx/>
                  <a:uFillTx/>
                  <a:latin typeface="Arial Black"/>
                  <a:ea typeface="+mn-ea"/>
                  <a:cs typeface="+mn-cs"/>
                </a:rPr>
                <a:t>Лечение</a:t>
              </a:r>
              <a:r>
                <a:rPr lang="ru-RU" sz="2400" dirty="0">
                  <a:solidFill>
                    <a:srgbClr val="5694A9"/>
                  </a:solidFill>
                  <a:latin typeface="Arial Black"/>
                </a:rPr>
                <a:t> </a:t>
              </a:r>
              <a:r>
                <a:rPr kumimoji="0" lang="en-US" sz="2400" b="0" i="0" u="none" strike="noStrike" kern="1200" cap="none" spc="0" normalizeH="0" baseline="0" noProof="0" dirty="0">
                  <a:ln>
                    <a:noFill/>
                  </a:ln>
                  <a:solidFill>
                    <a:srgbClr val="5694A9"/>
                  </a:solidFill>
                  <a:effectLst/>
                  <a:uLnTx/>
                  <a:uFillTx/>
                  <a:latin typeface="Arial Black"/>
                  <a:ea typeface="+mn-ea"/>
                  <a:cs typeface="+mn-cs"/>
                </a:rPr>
                <a:t>(D</a:t>
              </a:r>
              <a:r>
                <a:rPr lang="en-US" sz="2400" dirty="0">
                  <a:solidFill>
                    <a:srgbClr val="5694A9"/>
                  </a:solidFill>
                  <a:latin typeface="Arial Black"/>
                </a:rPr>
                <a:t>S</a:t>
              </a:r>
              <a:r>
                <a:rPr kumimoji="0" lang="en-US" sz="2400" b="0" i="0" u="none" strike="noStrike" kern="1200" cap="none" spc="0" normalizeH="0" baseline="0" noProof="0" dirty="0">
                  <a:ln>
                    <a:noFill/>
                  </a:ln>
                  <a:solidFill>
                    <a:srgbClr val="5694A9"/>
                  </a:solidFill>
                  <a:effectLst/>
                  <a:uLnTx/>
                  <a:uFillTx/>
                  <a:latin typeface="Arial Black"/>
                  <a:ea typeface="+mn-ea"/>
                  <a:cs typeface="+mn-cs"/>
                </a:rPr>
                <a:t>-TB)</a:t>
              </a:r>
            </a:p>
          </p:txBody>
        </p:sp>
        <p:sp>
          <p:nvSpPr>
            <p:cNvPr id="32" name="TextBox 31">
              <a:extLst>
                <a:ext uri="{FF2B5EF4-FFF2-40B4-BE49-F238E27FC236}">
                  <a16:creationId xmlns:a16="http://schemas.microsoft.com/office/drawing/2014/main" id="{D4192F65-83F6-AF31-89F8-20764FCB2AC7}"/>
                </a:ext>
              </a:extLst>
            </p:cNvPr>
            <p:cNvSpPr txBox="1"/>
            <p:nvPr/>
          </p:nvSpPr>
          <p:spPr>
            <a:xfrm>
              <a:off x="3845620" y="1037183"/>
              <a:ext cx="3325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solidFill>
                      <a:sysClr val="windowText" lastClr="000000"/>
                    </a:solidFill>
                  </a:ln>
                  <a:solidFill>
                    <a:srgbClr val="389ED7"/>
                  </a:solidFill>
                  <a:effectLst/>
                  <a:uLnTx/>
                  <a:uFillTx/>
                  <a:latin typeface="Arial Black"/>
                  <a:ea typeface="+mn-ea"/>
                  <a:cs typeface="+mn-cs"/>
                </a:rPr>
                <a:t>Лечение (</a:t>
              </a:r>
              <a:r>
                <a:rPr kumimoji="0" lang="en-US" sz="2400" b="0" i="0" u="none" strike="noStrike" kern="1200" cap="none" spc="0" normalizeH="0" baseline="0" noProof="0" dirty="0">
                  <a:ln>
                    <a:solidFill>
                      <a:sysClr val="windowText" lastClr="000000"/>
                    </a:solidFill>
                  </a:ln>
                  <a:solidFill>
                    <a:srgbClr val="389ED7"/>
                  </a:solidFill>
                  <a:effectLst/>
                  <a:uLnTx/>
                  <a:uFillTx/>
                  <a:latin typeface="Arial Black"/>
                  <a:ea typeface="+mn-ea"/>
                  <a:cs typeface="+mn-cs"/>
                </a:rPr>
                <a:t>DS-TB) </a:t>
              </a:r>
            </a:p>
          </p:txBody>
        </p:sp>
      </p:grpSp>
      <p:sp>
        <p:nvSpPr>
          <p:cNvPr id="33" name="TextBox 32">
            <a:extLst>
              <a:ext uri="{FF2B5EF4-FFF2-40B4-BE49-F238E27FC236}">
                <a16:creationId xmlns:a16="http://schemas.microsoft.com/office/drawing/2014/main" id="{C578B792-71DD-454B-8322-4C7C35C19A21}"/>
              </a:ext>
            </a:extLst>
          </p:cNvPr>
          <p:cNvSpPr txBox="1"/>
          <p:nvPr/>
        </p:nvSpPr>
        <p:spPr>
          <a:xfrm>
            <a:off x="4199639" y="1637289"/>
            <a:ext cx="268866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6 </a:t>
            </a: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sym typeface="Wingdings" panose="05000000000000000000" pitchFamily="2" charset="2"/>
              </a:rPr>
              <a:t> 4</a:t>
            </a: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a:t>
            </a:r>
            <a:r>
              <a:rPr lang="ru-RU" dirty="0">
                <a:solidFill>
                  <a:prstClr val="black"/>
                </a:solidFill>
                <a:latin typeface="Arial Black"/>
                <a:cs typeface="Arial" panose="020B0604020202020204" pitchFamily="34" charset="0"/>
              </a:rPr>
              <a:t>м</a:t>
            </a: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еся</a:t>
            </a:r>
            <a:r>
              <a:rPr lang="ru-RU" dirty="0">
                <a:solidFill>
                  <a:prstClr val="black"/>
                </a:solidFill>
                <a:latin typeface="Arial Black"/>
                <a:cs typeface="Arial" panose="020B0604020202020204" pitchFamily="34" charset="0"/>
              </a:rPr>
              <a:t>цев</a:t>
            </a:r>
            <a:endPar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endParaRPr>
          </a:p>
        </p:txBody>
      </p:sp>
      <p:grpSp>
        <p:nvGrpSpPr>
          <p:cNvPr id="34" name="Group 33">
            <a:extLst>
              <a:ext uri="{FF2B5EF4-FFF2-40B4-BE49-F238E27FC236}">
                <a16:creationId xmlns:a16="http://schemas.microsoft.com/office/drawing/2014/main" id="{CBA7424B-2105-5708-7EEC-545573514DD0}"/>
              </a:ext>
            </a:extLst>
          </p:cNvPr>
          <p:cNvGrpSpPr/>
          <p:nvPr/>
        </p:nvGrpSpPr>
        <p:grpSpPr>
          <a:xfrm>
            <a:off x="4183090" y="2348002"/>
            <a:ext cx="810360" cy="740171"/>
            <a:chOff x="7164545" y="1294631"/>
            <a:chExt cx="810360" cy="740171"/>
          </a:xfrm>
        </p:grpSpPr>
        <p:pic>
          <p:nvPicPr>
            <p:cNvPr id="35" name="Graphic 34">
              <a:extLst>
                <a:ext uri="{FF2B5EF4-FFF2-40B4-BE49-F238E27FC236}">
                  <a16:creationId xmlns:a16="http://schemas.microsoft.com/office/drawing/2014/main" id="{305F27AA-D5D9-F5F9-06C8-38B135C507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36" name="Subtitle 1">
              <a:extLst>
                <a:ext uri="{FF2B5EF4-FFF2-40B4-BE49-F238E27FC236}">
                  <a16:creationId xmlns:a16="http://schemas.microsoft.com/office/drawing/2014/main" id="{99AEE473-F398-07CE-82A6-672BDDCF96ED}"/>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7" name="Group 36">
            <a:extLst>
              <a:ext uri="{FF2B5EF4-FFF2-40B4-BE49-F238E27FC236}">
                <a16:creationId xmlns:a16="http://schemas.microsoft.com/office/drawing/2014/main" id="{EE92220F-4A46-CB91-D870-73B90CD4305A}"/>
              </a:ext>
            </a:extLst>
          </p:cNvPr>
          <p:cNvGrpSpPr/>
          <p:nvPr/>
        </p:nvGrpSpPr>
        <p:grpSpPr>
          <a:xfrm>
            <a:off x="5129712" y="2343465"/>
            <a:ext cx="810360" cy="740171"/>
            <a:chOff x="7164545" y="1294631"/>
            <a:chExt cx="810360" cy="740171"/>
          </a:xfrm>
        </p:grpSpPr>
        <p:pic>
          <p:nvPicPr>
            <p:cNvPr id="38" name="Graphic 37">
              <a:extLst>
                <a:ext uri="{FF2B5EF4-FFF2-40B4-BE49-F238E27FC236}">
                  <a16:creationId xmlns:a16="http://schemas.microsoft.com/office/drawing/2014/main" id="{09D1C7EE-D921-3889-7FC0-7EA62B3E6C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39" name="Subtitle 1">
              <a:extLst>
                <a:ext uri="{FF2B5EF4-FFF2-40B4-BE49-F238E27FC236}">
                  <a16:creationId xmlns:a16="http://schemas.microsoft.com/office/drawing/2014/main" id="{C4F00B9F-1764-3A01-8F3A-0453D31EB5A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0" name="Group 39">
            <a:extLst>
              <a:ext uri="{FF2B5EF4-FFF2-40B4-BE49-F238E27FC236}">
                <a16:creationId xmlns:a16="http://schemas.microsoft.com/office/drawing/2014/main" id="{7AA8B0C5-33D2-76F2-BE02-C27EB96FE50C}"/>
              </a:ext>
            </a:extLst>
          </p:cNvPr>
          <p:cNvGrpSpPr/>
          <p:nvPr/>
        </p:nvGrpSpPr>
        <p:grpSpPr>
          <a:xfrm>
            <a:off x="6093615" y="2343465"/>
            <a:ext cx="810360" cy="740171"/>
            <a:chOff x="7164545" y="1294631"/>
            <a:chExt cx="810360" cy="740171"/>
          </a:xfrm>
        </p:grpSpPr>
        <p:pic>
          <p:nvPicPr>
            <p:cNvPr id="41" name="Graphic 40">
              <a:extLst>
                <a:ext uri="{FF2B5EF4-FFF2-40B4-BE49-F238E27FC236}">
                  <a16:creationId xmlns:a16="http://schemas.microsoft.com/office/drawing/2014/main" id="{9170F035-BFAC-476E-7064-15C1D0896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2" name="Subtitle 1">
              <a:extLst>
                <a:ext uri="{FF2B5EF4-FFF2-40B4-BE49-F238E27FC236}">
                  <a16:creationId xmlns:a16="http://schemas.microsoft.com/office/drawing/2014/main" id="{B5473E7D-6766-21F0-D4DE-83AB088C98D0}"/>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3" name="Group 42">
            <a:extLst>
              <a:ext uri="{FF2B5EF4-FFF2-40B4-BE49-F238E27FC236}">
                <a16:creationId xmlns:a16="http://schemas.microsoft.com/office/drawing/2014/main" id="{7CA97FD0-5F9F-5C72-B76B-F652E61BBF2D}"/>
              </a:ext>
            </a:extLst>
          </p:cNvPr>
          <p:cNvGrpSpPr/>
          <p:nvPr/>
        </p:nvGrpSpPr>
        <p:grpSpPr>
          <a:xfrm>
            <a:off x="4183542" y="3250366"/>
            <a:ext cx="810360" cy="740171"/>
            <a:chOff x="7164545" y="1294631"/>
            <a:chExt cx="810360" cy="740171"/>
          </a:xfrm>
        </p:grpSpPr>
        <p:pic>
          <p:nvPicPr>
            <p:cNvPr id="44" name="Graphic 43">
              <a:extLst>
                <a:ext uri="{FF2B5EF4-FFF2-40B4-BE49-F238E27FC236}">
                  <a16:creationId xmlns:a16="http://schemas.microsoft.com/office/drawing/2014/main" id="{027A4484-7A1E-C736-4BAB-0A48EFF2A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5" name="Subtitle 1">
              <a:extLst>
                <a:ext uri="{FF2B5EF4-FFF2-40B4-BE49-F238E27FC236}">
                  <a16:creationId xmlns:a16="http://schemas.microsoft.com/office/drawing/2014/main" id="{286DF3D0-EF7A-9E5E-0AC6-7AF8CF76574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4</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6" name="Group 45">
            <a:extLst>
              <a:ext uri="{FF2B5EF4-FFF2-40B4-BE49-F238E27FC236}">
                <a16:creationId xmlns:a16="http://schemas.microsoft.com/office/drawing/2014/main" id="{B60BA6D7-7A3F-7F4C-A5A6-A3A5F7658F7D}"/>
              </a:ext>
            </a:extLst>
          </p:cNvPr>
          <p:cNvGrpSpPr/>
          <p:nvPr/>
        </p:nvGrpSpPr>
        <p:grpSpPr>
          <a:xfrm>
            <a:off x="5130164" y="3245829"/>
            <a:ext cx="810360" cy="740171"/>
            <a:chOff x="7164545" y="1294631"/>
            <a:chExt cx="810360" cy="740171"/>
          </a:xfrm>
        </p:grpSpPr>
        <p:pic>
          <p:nvPicPr>
            <p:cNvPr id="47" name="Graphic 46">
              <a:extLst>
                <a:ext uri="{FF2B5EF4-FFF2-40B4-BE49-F238E27FC236}">
                  <a16:creationId xmlns:a16="http://schemas.microsoft.com/office/drawing/2014/main" id="{CD2C4DD2-4D4F-C7C0-EFD5-2B5107A7E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8" name="Subtitle 1">
              <a:extLst>
                <a:ext uri="{FF2B5EF4-FFF2-40B4-BE49-F238E27FC236}">
                  <a16:creationId xmlns:a16="http://schemas.microsoft.com/office/drawing/2014/main" id="{A9FC0322-0561-9C43-CA8D-77DF1339FA5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9" name="Group 48">
            <a:extLst>
              <a:ext uri="{FF2B5EF4-FFF2-40B4-BE49-F238E27FC236}">
                <a16:creationId xmlns:a16="http://schemas.microsoft.com/office/drawing/2014/main" id="{A4C7DB00-8D72-D37D-7FBD-3030FA42FE80}"/>
              </a:ext>
            </a:extLst>
          </p:cNvPr>
          <p:cNvGrpSpPr/>
          <p:nvPr/>
        </p:nvGrpSpPr>
        <p:grpSpPr>
          <a:xfrm>
            <a:off x="6094067" y="3245829"/>
            <a:ext cx="810360" cy="740171"/>
            <a:chOff x="7164545" y="1294631"/>
            <a:chExt cx="810360" cy="740171"/>
          </a:xfrm>
        </p:grpSpPr>
        <p:pic>
          <p:nvPicPr>
            <p:cNvPr id="50" name="Graphic 49">
              <a:extLst>
                <a:ext uri="{FF2B5EF4-FFF2-40B4-BE49-F238E27FC236}">
                  <a16:creationId xmlns:a16="http://schemas.microsoft.com/office/drawing/2014/main" id="{30E8F667-FE13-F45C-B1B7-A04C8EB98F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51" name="Subtitle 1">
              <a:extLst>
                <a:ext uri="{FF2B5EF4-FFF2-40B4-BE49-F238E27FC236}">
                  <a16:creationId xmlns:a16="http://schemas.microsoft.com/office/drawing/2014/main" id="{184CEF90-0DAA-5DF8-B1E9-14C41B80B394}"/>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52" name="Graphic 51" descr="Close with solid fill">
            <a:extLst>
              <a:ext uri="{FF2B5EF4-FFF2-40B4-BE49-F238E27FC236}">
                <a16:creationId xmlns:a16="http://schemas.microsoft.com/office/drawing/2014/main" id="{0FB4C95F-0263-92BC-E96B-ED445829B6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2222" y="3141672"/>
            <a:ext cx="914400" cy="914400"/>
          </a:xfrm>
          <a:prstGeom prst="rect">
            <a:avLst/>
          </a:prstGeom>
        </p:spPr>
      </p:pic>
      <p:pic>
        <p:nvPicPr>
          <p:cNvPr id="53" name="Graphic 52" descr="Close with solid fill">
            <a:extLst>
              <a:ext uri="{FF2B5EF4-FFF2-40B4-BE49-F238E27FC236}">
                <a16:creationId xmlns:a16="http://schemas.microsoft.com/office/drawing/2014/main" id="{B4DC86F7-7990-BEEB-D643-26A74A682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3523" y="3108057"/>
            <a:ext cx="914400" cy="914400"/>
          </a:xfrm>
          <a:prstGeom prst="rect">
            <a:avLst/>
          </a:prstGeom>
        </p:spPr>
      </p:pic>
      <p:grpSp>
        <p:nvGrpSpPr>
          <p:cNvPr id="54" name="Group 53">
            <a:extLst>
              <a:ext uri="{FF2B5EF4-FFF2-40B4-BE49-F238E27FC236}">
                <a16:creationId xmlns:a16="http://schemas.microsoft.com/office/drawing/2014/main" id="{39C38079-A3DC-3EF1-FF46-1B98EEE8BF2F}"/>
              </a:ext>
            </a:extLst>
          </p:cNvPr>
          <p:cNvGrpSpPr/>
          <p:nvPr/>
        </p:nvGrpSpPr>
        <p:grpSpPr>
          <a:xfrm>
            <a:off x="7950898" y="1099665"/>
            <a:ext cx="3325615" cy="475133"/>
            <a:chOff x="1444010" y="2565600"/>
            <a:chExt cx="3325615" cy="475133"/>
          </a:xfrm>
        </p:grpSpPr>
        <p:sp>
          <p:nvSpPr>
            <p:cNvPr id="55" name="TextBox 54">
              <a:extLst>
                <a:ext uri="{FF2B5EF4-FFF2-40B4-BE49-F238E27FC236}">
                  <a16:creationId xmlns:a16="http://schemas.microsoft.com/office/drawing/2014/main" id="{B995EFFE-F16A-35A1-BB1A-7EDF5F3B75D1}"/>
                </a:ext>
              </a:extLst>
            </p:cNvPr>
            <p:cNvSpPr txBox="1"/>
            <p:nvPr/>
          </p:nvSpPr>
          <p:spPr>
            <a:xfrm>
              <a:off x="1600086" y="2579068"/>
              <a:ext cx="3047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5694A9"/>
                  </a:solidFill>
                  <a:effectLst/>
                  <a:uLnTx/>
                  <a:uFillTx/>
                  <a:latin typeface="Arial Black"/>
                  <a:ea typeface="+mn-ea"/>
                  <a:cs typeface="+mn-cs"/>
                </a:rPr>
                <a:t>Лечение</a:t>
              </a:r>
              <a:r>
                <a:rPr kumimoji="0" lang="en-US" sz="2400" b="0" i="0" u="none" strike="noStrike" kern="1200" cap="none" spc="0" normalizeH="0" baseline="0" noProof="0" dirty="0">
                  <a:ln>
                    <a:noFill/>
                  </a:ln>
                  <a:solidFill>
                    <a:srgbClr val="5694A9"/>
                  </a:solidFill>
                  <a:effectLst/>
                  <a:uLnTx/>
                  <a:uFillTx/>
                  <a:latin typeface="Arial Black"/>
                  <a:ea typeface="+mn-ea"/>
                  <a:cs typeface="+mn-cs"/>
                </a:rPr>
                <a:t> (DR-TB)</a:t>
              </a:r>
            </a:p>
          </p:txBody>
        </p:sp>
        <p:sp>
          <p:nvSpPr>
            <p:cNvPr id="56" name="TextBox 55">
              <a:extLst>
                <a:ext uri="{FF2B5EF4-FFF2-40B4-BE49-F238E27FC236}">
                  <a16:creationId xmlns:a16="http://schemas.microsoft.com/office/drawing/2014/main" id="{64B17708-425B-8C8F-6B3B-9763A0CCCACC}"/>
                </a:ext>
              </a:extLst>
            </p:cNvPr>
            <p:cNvSpPr txBox="1"/>
            <p:nvPr/>
          </p:nvSpPr>
          <p:spPr>
            <a:xfrm>
              <a:off x="1444010" y="2565600"/>
              <a:ext cx="3325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solidFill>
                      <a:sysClr val="windowText" lastClr="000000"/>
                    </a:solidFill>
                  </a:ln>
                  <a:solidFill>
                    <a:srgbClr val="389ED7"/>
                  </a:solidFill>
                  <a:effectLst/>
                  <a:uLnTx/>
                  <a:uFillTx/>
                  <a:latin typeface="Arial Black"/>
                  <a:ea typeface="+mn-ea"/>
                  <a:cs typeface="+mn-cs"/>
                </a:rPr>
                <a:t>Лечение</a:t>
              </a:r>
              <a:r>
                <a:rPr kumimoji="0" lang="en-US" sz="2400" b="0" i="0" u="none" strike="noStrike" kern="1200" cap="none" spc="0" normalizeH="0" baseline="0" noProof="0" dirty="0">
                  <a:ln>
                    <a:solidFill>
                      <a:sysClr val="windowText" lastClr="000000"/>
                    </a:solidFill>
                  </a:ln>
                  <a:solidFill>
                    <a:srgbClr val="389ED7"/>
                  </a:solidFill>
                  <a:effectLst/>
                  <a:uLnTx/>
                  <a:uFillTx/>
                  <a:latin typeface="Arial Black"/>
                  <a:ea typeface="+mn-ea"/>
                  <a:cs typeface="+mn-cs"/>
                </a:rPr>
                <a:t> (DR-TB)</a:t>
              </a:r>
            </a:p>
          </p:txBody>
        </p:sp>
      </p:grpSp>
      <p:sp>
        <p:nvSpPr>
          <p:cNvPr id="57" name="TextBox 56">
            <a:extLst>
              <a:ext uri="{FF2B5EF4-FFF2-40B4-BE49-F238E27FC236}">
                <a16:creationId xmlns:a16="http://schemas.microsoft.com/office/drawing/2014/main" id="{44B67513-0540-5F13-B4DE-3A8657961F28}"/>
              </a:ext>
            </a:extLst>
          </p:cNvPr>
          <p:cNvSpPr txBox="1"/>
          <p:nvPr/>
        </p:nvSpPr>
        <p:spPr>
          <a:xfrm>
            <a:off x="7798178" y="1587494"/>
            <a:ext cx="37519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18 </a:t>
            </a:r>
            <a: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sym typeface="Wingdings" panose="05000000000000000000" pitchFamily="2" charset="2"/>
              </a:rPr>
              <a:t> </a:t>
            </a:r>
            <a: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6 </a:t>
            </a: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месяцев</a:t>
            </a:r>
            <a:br>
              <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br>
            <a:r>
              <a:rPr kumimoji="0" lang="ru-RU"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(+без потери слуха!)</a:t>
            </a:r>
            <a:endParaRPr kumimoji="0" lang="en-US" sz="1800" b="0"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endParaRPr>
          </a:p>
        </p:txBody>
      </p:sp>
      <p:grpSp>
        <p:nvGrpSpPr>
          <p:cNvPr id="58" name="Group 57">
            <a:extLst>
              <a:ext uri="{FF2B5EF4-FFF2-40B4-BE49-F238E27FC236}">
                <a16:creationId xmlns:a16="http://schemas.microsoft.com/office/drawing/2014/main" id="{8DF7C159-E7E7-2214-368E-D8116D36318D}"/>
              </a:ext>
            </a:extLst>
          </p:cNvPr>
          <p:cNvGrpSpPr/>
          <p:nvPr/>
        </p:nvGrpSpPr>
        <p:grpSpPr>
          <a:xfrm>
            <a:off x="7900157" y="2359799"/>
            <a:ext cx="810360" cy="740171"/>
            <a:chOff x="7164545" y="1294631"/>
            <a:chExt cx="810360" cy="740171"/>
          </a:xfrm>
        </p:grpSpPr>
        <p:pic>
          <p:nvPicPr>
            <p:cNvPr id="59" name="Graphic 58">
              <a:extLst>
                <a:ext uri="{FF2B5EF4-FFF2-40B4-BE49-F238E27FC236}">
                  <a16:creationId xmlns:a16="http://schemas.microsoft.com/office/drawing/2014/main" id="{5E6FA148-90F8-A8EE-D777-71BD4C59CE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0" name="Subtitle 1">
              <a:extLst>
                <a:ext uri="{FF2B5EF4-FFF2-40B4-BE49-F238E27FC236}">
                  <a16:creationId xmlns:a16="http://schemas.microsoft.com/office/drawing/2014/main" id="{28FD3785-4D0D-EE5C-D3E1-B255EB2C3E4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1" name="Group 60">
            <a:extLst>
              <a:ext uri="{FF2B5EF4-FFF2-40B4-BE49-F238E27FC236}">
                <a16:creationId xmlns:a16="http://schemas.microsoft.com/office/drawing/2014/main" id="{E0881AC4-F306-CB02-EE3E-DA7321B8DD76}"/>
              </a:ext>
            </a:extLst>
          </p:cNvPr>
          <p:cNvGrpSpPr/>
          <p:nvPr/>
        </p:nvGrpSpPr>
        <p:grpSpPr>
          <a:xfrm>
            <a:off x="8846327" y="2335378"/>
            <a:ext cx="810360" cy="740171"/>
            <a:chOff x="7164545" y="1294631"/>
            <a:chExt cx="810360" cy="740171"/>
          </a:xfrm>
        </p:grpSpPr>
        <p:pic>
          <p:nvPicPr>
            <p:cNvPr id="62" name="Graphic 61">
              <a:extLst>
                <a:ext uri="{FF2B5EF4-FFF2-40B4-BE49-F238E27FC236}">
                  <a16:creationId xmlns:a16="http://schemas.microsoft.com/office/drawing/2014/main" id="{78C0483B-385C-6765-F573-2CCB3A7D7A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3" name="Subtitle 1">
              <a:extLst>
                <a:ext uri="{FF2B5EF4-FFF2-40B4-BE49-F238E27FC236}">
                  <a16:creationId xmlns:a16="http://schemas.microsoft.com/office/drawing/2014/main" id="{18CF5088-7420-79A2-F764-99B590C1B3F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4" name="Group 63">
            <a:extLst>
              <a:ext uri="{FF2B5EF4-FFF2-40B4-BE49-F238E27FC236}">
                <a16:creationId xmlns:a16="http://schemas.microsoft.com/office/drawing/2014/main" id="{A706F01A-B1A1-DD5E-B51C-566F3CA11467}"/>
              </a:ext>
            </a:extLst>
          </p:cNvPr>
          <p:cNvGrpSpPr/>
          <p:nvPr/>
        </p:nvGrpSpPr>
        <p:grpSpPr>
          <a:xfrm>
            <a:off x="9810230" y="2335378"/>
            <a:ext cx="810360" cy="740171"/>
            <a:chOff x="7164545" y="1294631"/>
            <a:chExt cx="810360" cy="740171"/>
          </a:xfrm>
        </p:grpSpPr>
        <p:pic>
          <p:nvPicPr>
            <p:cNvPr id="65" name="Graphic 64">
              <a:extLst>
                <a:ext uri="{FF2B5EF4-FFF2-40B4-BE49-F238E27FC236}">
                  <a16:creationId xmlns:a16="http://schemas.microsoft.com/office/drawing/2014/main" id="{E394FBC1-9E78-A0CB-6184-94D256DFF3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6" name="Subtitle 1">
              <a:extLst>
                <a:ext uri="{FF2B5EF4-FFF2-40B4-BE49-F238E27FC236}">
                  <a16:creationId xmlns:a16="http://schemas.microsoft.com/office/drawing/2014/main" id="{9793ABBB-5928-44F1-5E13-8AED2AB3FE52}"/>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7" name="Group 66">
            <a:extLst>
              <a:ext uri="{FF2B5EF4-FFF2-40B4-BE49-F238E27FC236}">
                <a16:creationId xmlns:a16="http://schemas.microsoft.com/office/drawing/2014/main" id="{39A72459-FAD7-B3B1-F116-DC39993CA3FB}"/>
              </a:ext>
            </a:extLst>
          </p:cNvPr>
          <p:cNvGrpSpPr/>
          <p:nvPr/>
        </p:nvGrpSpPr>
        <p:grpSpPr>
          <a:xfrm>
            <a:off x="7900157" y="3192579"/>
            <a:ext cx="810360" cy="740171"/>
            <a:chOff x="7164545" y="1294631"/>
            <a:chExt cx="810360" cy="740171"/>
          </a:xfrm>
        </p:grpSpPr>
        <p:pic>
          <p:nvPicPr>
            <p:cNvPr id="68" name="Graphic 67">
              <a:extLst>
                <a:ext uri="{FF2B5EF4-FFF2-40B4-BE49-F238E27FC236}">
                  <a16:creationId xmlns:a16="http://schemas.microsoft.com/office/drawing/2014/main" id="{1D815F83-2688-0687-6E14-3C40A8C41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9" name="Subtitle 1">
              <a:extLst>
                <a:ext uri="{FF2B5EF4-FFF2-40B4-BE49-F238E27FC236}">
                  <a16:creationId xmlns:a16="http://schemas.microsoft.com/office/drawing/2014/main" id="{8D6EA135-E4D4-611C-1728-1B62BE68927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0" name="Group 69">
            <a:extLst>
              <a:ext uri="{FF2B5EF4-FFF2-40B4-BE49-F238E27FC236}">
                <a16:creationId xmlns:a16="http://schemas.microsoft.com/office/drawing/2014/main" id="{F83DA0C5-ED66-51D4-9BBD-A9F67BA0FAB0}"/>
              </a:ext>
            </a:extLst>
          </p:cNvPr>
          <p:cNvGrpSpPr/>
          <p:nvPr/>
        </p:nvGrpSpPr>
        <p:grpSpPr>
          <a:xfrm>
            <a:off x="8846779" y="3188042"/>
            <a:ext cx="810360" cy="740171"/>
            <a:chOff x="7164545" y="1294631"/>
            <a:chExt cx="810360" cy="740171"/>
          </a:xfrm>
        </p:grpSpPr>
        <p:pic>
          <p:nvPicPr>
            <p:cNvPr id="71" name="Graphic 70">
              <a:extLst>
                <a:ext uri="{FF2B5EF4-FFF2-40B4-BE49-F238E27FC236}">
                  <a16:creationId xmlns:a16="http://schemas.microsoft.com/office/drawing/2014/main" id="{20CA402D-C6E5-9F31-0974-E7BAE81B2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2" name="Subtitle 1">
              <a:extLst>
                <a:ext uri="{FF2B5EF4-FFF2-40B4-BE49-F238E27FC236}">
                  <a16:creationId xmlns:a16="http://schemas.microsoft.com/office/drawing/2014/main" id="{63379EF5-1D38-09F0-BA02-65E0F7B2BFD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3" name="Group 72">
            <a:extLst>
              <a:ext uri="{FF2B5EF4-FFF2-40B4-BE49-F238E27FC236}">
                <a16:creationId xmlns:a16="http://schemas.microsoft.com/office/drawing/2014/main" id="{60A6C4E4-3D0A-D030-36E3-8FF0BFAF9760}"/>
              </a:ext>
            </a:extLst>
          </p:cNvPr>
          <p:cNvGrpSpPr/>
          <p:nvPr/>
        </p:nvGrpSpPr>
        <p:grpSpPr>
          <a:xfrm>
            <a:off x="9810682" y="3188042"/>
            <a:ext cx="810360" cy="740171"/>
            <a:chOff x="7164545" y="1294631"/>
            <a:chExt cx="810360" cy="740171"/>
          </a:xfrm>
        </p:grpSpPr>
        <p:pic>
          <p:nvPicPr>
            <p:cNvPr id="74" name="Graphic 73">
              <a:extLst>
                <a:ext uri="{FF2B5EF4-FFF2-40B4-BE49-F238E27FC236}">
                  <a16:creationId xmlns:a16="http://schemas.microsoft.com/office/drawing/2014/main" id="{21C97349-FEFA-6830-F045-7F3121118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5" name="Subtitle 1">
              <a:extLst>
                <a:ext uri="{FF2B5EF4-FFF2-40B4-BE49-F238E27FC236}">
                  <a16:creationId xmlns:a16="http://schemas.microsoft.com/office/drawing/2014/main" id="{E2D3935A-DFF7-D16E-7441-BD453F8359B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7</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cxnSp>
        <p:nvCxnSpPr>
          <p:cNvPr id="76" name="Straight Connector 75">
            <a:extLst>
              <a:ext uri="{FF2B5EF4-FFF2-40B4-BE49-F238E27FC236}">
                <a16:creationId xmlns:a16="http://schemas.microsoft.com/office/drawing/2014/main" id="{3210ED26-30D8-A4C6-6E47-AA2E3A08AAD2}"/>
              </a:ext>
            </a:extLst>
          </p:cNvPr>
          <p:cNvCxnSpPr>
            <a:cxnSpLocks/>
          </p:cNvCxnSpPr>
          <p:nvPr/>
        </p:nvCxnSpPr>
        <p:spPr>
          <a:xfrm>
            <a:off x="7403830" y="1242487"/>
            <a:ext cx="0" cy="520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149720F1-DC8D-17CD-4B62-06968609E080}"/>
              </a:ext>
            </a:extLst>
          </p:cNvPr>
          <p:cNvGrpSpPr/>
          <p:nvPr/>
        </p:nvGrpSpPr>
        <p:grpSpPr>
          <a:xfrm>
            <a:off x="10767237" y="2335378"/>
            <a:ext cx="810360" cy="740171"/>
            <a:chOff x="7164545" y="1294631"/>
            <a:chExt cx="810360" cy="740171"/>
          </a:xfrm>
        </p:grpSpPr>
        <p:pic>
          <p:nvPicPr>
            <p:cNvPr id="78" name="Graphic 77">
              <a:extLst>
                <a:ext uri="{FF2B5EF4-FFF2-40B4-BE49-F238E27FC236}">
                  <a16:creationId xmlns:a16="http://schemas.microsoft.com/office/drawing/2014/main" id="{DDA048BA-6A0E-2EF2-E295-62AC435A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9" name="Subtitle 1">
              <a:extLst>
                <a:ext uri="{FF2B5EF4-FFF2-40B4-BE49-F238E27FC236}">
                  <a16:creationId xmlns:a16="http://schemas.microsoft.com/office/drawing/2014/main" id="{01CE3186-9F62-C3F0-FCB4-E742D055017B}"/>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4</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0" name="Group 79">
            <a:extLst>
              <a:ext uri="{FF2B5EF4-FFF2-40B4-BE49-F238E27FC236}">
                <a16:creationId xmlns:a16="http://schemas.microsoft.com/office/drawing/2014/main" id="{09400B64-365C-2E81-6F63-29A62366AB02}"/>
              </a:ext>
            </a:extLst>
          </p:cNvPr>
          <p:cNvGrpSpPr/>
          <p:nvPr/>
        </p:nvGrpSpPr>
        <p:grpSpPr>
          <a:xfrm>
            <a:off x="10774585" y="3180502"/>
            <a:ext cx="810360" cy="740171"/>
            <a:chOff x="7164545" y="1294631"/>
            <a:chExt cx="810360" cy="740171"/>
          </a:xfrm>
        </p:grpSpPr>
        <p:pic>
          <p:nvPicPr>
            <p:cNvPr id="81" name="Graphic 80">
              <a:extLst>
                <a:ext uri="{FF2B5EF4-FFF2-40B4-BE49-F238E27FC236}">
                  <a16:creationId xmlns:a16="http://schemas.microsoft.com/office/drawing/2014/main" id="{14E7911D-491F-4DBB-7D2B-E6337EF5B4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82" name="Subtitle 1">
              <a:extLst>
                <a:ext uri="{FF2B5EF4-FFF2-40B4-BE49-F238E27FC236}">
                  <a16:creationId xmlns:a16="http://schemas.microsoft.com/office/drawing/2014/main" id="{071CB03A-B56D-CEFB-6582-E56F458784B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8</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3" name="Group 82">
            <a:extLst>
              <a:ext uri="{FF2B5EF4-FFF2-40B4-BE49-F238E27FC236}">
                <a16:creationId xmlns:a16="http://schemas.microsoft.com/office/drawing/2014/main" id="{DFCD7F15-16AC-3395-F2D3-A18341ECB471}"/>
              </a:ext>
            </a:extLst>
          </p:cNvPr>
          <p:cNvGrpSpPr/>
          <p:nvPr/>
        </p:nvGrpSpPr>
        <p:grpSpPr>
          <a:xfrm>
            <a:off x="7916707" y="4040706"/>
            <a:ext cx="810360" cy="740171"/>
            <a:chOff x="7164545" y="1294631"/>
            <a:chExt cx="810360" cy="740171"/>
          </a:xfrm>
        </p:grpSpPr>
        <p:pic>
          <p:nvPicPr>
            <p:cNvPr id="84" name="Graphic 83">
              <a:extLst>
                <a:ext uri="{FF2B5EF4-FFF2-40B4-BE49-F238E27FC236}">
                  <a16:creationId xmlns:a16="http://schemas.microsoft.com/office/drawing/2014/main" id="{2E7B5E0C-6026-6318-F02C-AFE840E11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85" name="Subtitle 1">
              <a:extLst>
                <a:ext uri="{FF2B5EF4-FFF2-40B4-BE49-F238E27FC236}">
                  <a16:creationId xmlns:a16="http://schemas.microsoft.com/office/drawing/2014/main" id="{CAF9EAC6-62F7-8C32-4C4F-960FEBB5B47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6" name="Group 85">
            <a:extLst>
              <a:ext uri="{FF2B5EF4-FFF2-40B4-BE49-F238E27FC236}">
                <a16:creationId xmlns:a16="http://schemas.microsoft.com/office/drawing/2014/main" id="{7C289D43-FE7D-0D3D-2D28-023BD827C660}"/>
              </a:ext>
            </a:extLst>
          </p:cNvPr>
          <p:cNvGrpSpPr/>
          <p:nvPr/>
        </p:nvGrpSpPr>
        <p:grpSpPr>
          <a:xfrm>
            <a:off x="8862877" y="4016285"/>
            <a:ext cx="810360" cy="740171"/>
            <a:chOff x="7164545" y="1294631"/>
            <a:chExt cx="810360" cy="740171"/>
          </a:xfrm>
        </p:grpSpPr>
        <p:pic>
          <p:nvPicPr>
            <p:cNvPr id="87" name="Graphic 86">
              <a:extLst>
                <a:ext uri="{FF2B5EF4-FFF2-40B4-BE49-F238E27FC236}">
                  <a16:creationId xmlns:a16="http://schemas.microsoft.com/office/drawing/2014/main" id="{7DEB4E7D-9652-DA9B-59CA-534698CC2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88" name="Subtitle 1">
              <a:extLst>
                <a:ext uri="{FF2B5EF4-FFF2-40B4-BE49-F238E27FC236}">
                  <a16:creationId xmlns:a16="http://schemas.microsoft.com/office/drawing/2014/main" id="{27492496-0CA7-0676-35B7-17DF9104AB5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9" name="Group 88">
            <a:extLst>
              <a:ext uri="{FF2B5EF4-FFF2-40B4-BE49-F238E27FC236}">
                <a16:creationId xmlns:a16="http://schemas.microsoft.com/office/drawing/2014/main" id="{0A561091-79D2-D4E2-CBCC-2DF5D9B6E5C7}"/>
              </a:ext>
            </a:extLst>
          </p:cNvPr>
          <p:cNvGrpSpPr/>
          <p:nvPr/>
        </p:nvGrpSpPr>
        <p:grpSpPr>
          <a:xfrm>
            <a:off x="9826780" y="4016285"/>
            <a:ext cx="810360" cy="740171"/>
            <a:chOff x="7164545" y="1294631"/>
            <a:chExt cx="810360" cy="740171"/>
          </a:xfrm>
        </p:grpSpPr>
        <p:pic>
          <p:nvPicPr>
            <p:cNvPr id="90" name="Graphic 89">
              <a:extLst>
                <a:ext uri="{FF2B5EF4-FFF2-40B4-BE49-F238E27FC236}">
                  <a16:creationId xmlns:a16="http://schemas.microsoft.com/office/drawing/2014/main" id="{3C71036F-98B1-9FB8-09C9-78DF31F4B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1" name="Subtitle 1">
              <a:extLst>
                <a:ext uri="{FF2B5EF4-FFF2-40B4-BE49-F238E27FC236}">
                  <a16:creationId xmlns:a16="http://schemas.microsoft.com/office/drawing/2014/main" id="{11ECED28-65F2-B5C4-51B0-ED7C01617184}"/>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2" name="Group 91">
            <a:extLst>
              <a:ext uri="{FF2B5EF4-FFF2-40B4-BE49-F238E27FC236}">
                <a16:creationId xmlns:a16="http://schemas.microsoft.com/office/drawing/2014/main" id="{A98AD312-5351-2436-A633-F6F274909318}"/>
              </a:ext>
            </a:extLst>
          </p:cNvPr>
          <p:cNvGrpSpPr/>
          <p:nvPr/>
        </p:nvGrpSpPr>
        <p:grpSpPr>
          <a:xfrm>
            <a:off x="7916707" y="4873486"/>
            <a:ext cx="810360" cy="740171"/>
            <a:chOff x="7164545" y="1294631"/>
            <a:chExt cx="810360" cy="740171"/>
          </a:xfrm>
        </p:grpSpPr>
        <p:pic>
          <p:nvPicPr>
            <p:cNvPr id="93" name="Graphic 92">
              <a:extLst>
                <a:ext uri="{FF2B5EF4-FFF2-40B4-BE49-F238E27FC236}">
                  <a16:creationId xmlns:a16="http://schemas.microsoft.com/office/drawing/2014/main" id="{8750C878-4452-3EB1-B357-2677F1D68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4" name="Subtitle 1">
              <a:extLst>
                <a:ext uri="{FF2B5EF4-FFF2-40B4-BE49-F238E27FC236}">
                  <a16:creationId xmlns:a16="http://schemas.microsoft.com/office/drawing/2014/main" id="{4C460BAA-96BA-BC9B-0F2B-A6B0351C1E3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5" name="Group 94">
            <a:extLst>
              <a:ext uri="{FF2B5EF4-FFF2-40B4-BE49-F238E27FC236}">
                <a16:creationId xmlns:a16="http://schemas.microsoft.com/office/drawing/2014/main" id="{4736AAB9-861B-0C8D-22EB-AA94B3CAB975}"/>
              </a:ext>
            </a:extLst>
          </p:cNvPr>
          <p:cNvGrpSpPr/>
          <p:nvPr/>
        </p:nvGrpSpPr>
        <p:grpSpPr>
          <a:xfrm>
            <a:off x="8863329" y="4868949"/>
            <a:ext cx="810360" cy="740171"/>
            <a:chOff x="7164545" y="1294631"/>
            <a:chExt cx="810360" cy="740171"/>
          </a:xfrm>
        </p:grpSpPr>
        <p:pic>
          <p:nvPicPr>
            <p:cNvPr id="96" name="Graphic 95">
              <a:extLst>
                <a:ext uri="{FF2B5EF4-FFF2-40B4-BE49-F238E27FC236}">
                  <a16:creationId xmlns:a16="http://schemas.microsoft.com/office/drawing/2014/main" id="{E6AA1498-31B6-FD9B-CB16-A158E72CC8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97" name="Subtitle 1">
              <a:extLst>
                <a:ext uri="{FF2B5EF4-FFF2-40B4-BE49-F238E27FC236}">
                  <a16:creationId xmlns:a16="http://schemas.microsoft.com/office/drawing/2014/main" id="{5E98B646-32E5-6E79-FB93-6FA4DF87054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8" name="Group 97">
            <a:extLst>
              <a:ext uri="{FF2B5EF4-FFF2-40B4-BE49-F238E27FC236}">
                <a16:creationId xmlns:a16="http://schemas.microsoft.com/office/drawing/2014/main" id="{F1E10058-C0AD-A776-A99B-AF1139D13896}"/>
              </a:ext>
            </a:extLst>
          </p:cNvPr>
          <p:cNvGrpSpPr/>
          <p:nvPr/>
        </p:nvGrpSpPr>
        <p:grpSpPr>
          <a:xfrm>
            <a:off x="9827232" y="4868949"/>
            <a:ext cx="810360" cy="740171"/>
            <a:chOff x="7164545" y="1294631"/>
            <a:chExt cx="810360" cy="740171"/>
          </a:xfrm>
        </p:grpSpPr>
        <p:pic>
          <p:nvPicPr>
            <p:cNvPr id="99" name="Graphic 98">
              <a:extLst>
                <a:ext uri="{FF2B5EF4-FFF2-40B4-BE49-F238E27FC236}">
                  <a16:creationId xmlns:a16="http://schemas.microsoft.com/office/drawing/2014/main" id="{61B79EDF-F946-0912-7B8A-4446639E9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0" name="Subtitle 1">
              <a:extLst>
                <a:ext uri="{FF2B5EF4-FFF2-40B4-BE49-F238E27FC236}">
                  <a16:creationId xmlns:a16="http://schemas.microsoft.com/office/drawing/2014/main" id="{1693ADEA-E527-5395-E3A8-CBCE146F1F9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7</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1" name="Group 100">
            <a:extLst>
              <a:ext uri="{FF2B5EF4-FFF2-40B4-BE49-F238E27FC236}">
                <a16:creationId xmlns:a16="http://schemas.microsoft.com/office/drawing/2014/main" id="{97C6520A-63DE-1A6C-DF16-B766C0B6E308}"/>
              </a:ext>
            </a:extLst>
          </p:cNvPr>
          <p:cNvGrpSpPr/>
          <p:nvPr/>
        </p:nvGrpSpPr>
        <p:grpSpPr>
          <a:xfrm>
            <a:off x="10783787" y="4016285"/>
            <a:ext cx="810360" cy="740171"/>
            <a:chOff x="7164545" y="1294631"/>
            <a:chExt cx="810360" cy="740171"/>
          </a:xfrm>
        </p:grpSpPr>
        <p:pic>
          <p:nvPicPr>
            <p:cNvPr id="102" name="Graphic 101">
              <a:extLst>
                <a:ext uri="{FF2B5EF4-FFF2-40B4-BE49-F238E27FC236}">
                  <a16:creationId xmlns:a16="http://schemas.microsoft.com/office/drawing/2014/main" id="{FFB2AF85-E067-62D1-65CD-92CB26F0C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3" name="Subtitle 1">
              <a:extLst>
                <a:ext uri="{FF2B5EF4-FFF2-40B4-BE49-F238E27FC236}">
                  <a16:creationId xmlns:a16="http://schemas.microsoft.com/office/drawing/2014/main" id="{EBC0EA88-0AD1-79C3-B121-4E0144B2BDC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4</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4" name="Group 103">
            <a:extLst>
              <a:ext uri="{FF2B5EF4-FFF2-40B4-BE49-F238E27FC236}">
                <a16:creationId xmlns:a16="http://schemas.microsoft.com/office/drawing/2014/main" id="{ACE535BF-F780-A91E-342A-8365EEE3CC0A}"/>
              </a:ext>
            </a:extLst>
          </p:cNvPr>
          <p:cNvGrpSpPr/>
          <p:nvPr/>
        </p:nvGrpSpPr>
        <p:grpSpPr>
          <a:xfrm>
            <a:off x="10791135" y="4861409"/>
            <a:ext cx="810360" cy="740171"/>
            <a:chOff x="7164545" y="1294631"/>
            <a:chExt cx="810360" cy="740171"/>
          </a:xfrm>
        </p:grpSpPr>
        <p:pic>
          <p:nvPicPr>
            <p:cNvPr id="105" name="Graphic 104">
              <a:extLst>
                <a:ext uri="{FF2B5EF4-FFF2-40B4-BE49-F238E27FC236}">
                  <a16:creationId xmlns:a16="http://schemas.microsoft.com/office/drawing/2014/main" id="{6EE75FA6-1F29-7E94-2F95-D296E3ABFC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6" name="Subtitle 1">
              <a:extLst>
                <a:ext uri="{FF2B5EF4-FFF2-40B4-BE49-F238E27FC236}">
                  <a16:creationId xmlns:a16="http://schemas.microsoft.com/office/drawing/2014/main" id="{19472E3F-F44E-E80B-4109-C2E5703575B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8</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7" name="Group 106">
            <a:extLst>
              <a:ext uri="{FF2B5EF4-FFF2-40B4-BE49-F238E27FC236}">
                <a16:creationId xmlns:a16="http://schemas.microsoft.com/office/drawing/2014/main" id="{C0D98A34-8B52-1CF2-0E92-E544F9259A51}"/>
              </a:ext>
            </a:extLst>
          </p:cNvPr>
          <p:cNvGrpSpPr/>
          <p:nvPr/>
        </p:nvGrpSpPr>
        <p:grpSpPr>
          <a:xfrm>
            <a:off x="7916707" y="5729290"/>
            <a:ext cx="810360" cy="740171"/>
            <a:chOff x="7164545" y="1294631"/>
            <a:chExt cx="810360" cy="740171"/>
          </a:xfrm>
        </p:grpSpPr>
        <p:pic>
          <p:nvPicPr>
            <p:cNvPr id="108" name="Graphic 107">
              <a:extLst>
                <a:ext uri="{FF2B5EF4-FFF2-40B4-BE49-F238E27FC236}">
                  <a16:creationId xmlns:a16="http://schemas.microsoft.com/office/drawing/2014/main" id="{E3017BE0-661B-46A5-814A-17A951DAF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09" name="Subtitle 1">
              <a:extLst>
                <a:ext uri="{FF2B5EF4-FFF2-40B4-BE49-F238E27FC236}">
                  <a16:creationId xmlns:a16="http://schemas.microsoft.com/office/drawing/2014/main" id="{A0B2EF31-931B-DF1D-4B8A-CF8107B48ABC}"/>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0" name="Group 109">
            <a:extLst>
              <a:ext uri="{FF2B5EF4-FFF2-40B4-BE49-F238E27FC236}">
                <a16:creationId xmlns:a16="http://schemas.microsoft.com/office/drawing/2014/main" id="{884C175B-BAF5-DFDA-45DC-E16566A7FD68}"/>
              </a:ext>
            </a:extLst>
          </p:cNvPr>
          <p:cNvGrpSpPr/>
          <p:nvPr/>
        </p:nvGrpSpPr>
        <p:grpSpPr>
          <a:xfrm>
            <a:off x="8863329" y="5724753"/>
            <a:ext cx="810360" cy="740171"/>
            <a:chOff x="7164545" y="1294631"/>
            <a:chExt cx="810360" cy="740171"/>
          </a:xfrm>
        </p:grpSpPr>
        <p:pic>
          <p:nvPicPr>
            <p:cNvPr id="111" name="Graphic 110">
              <a:extLst>
                <a:ext uri="{FF2B5EF4-FFF2-40B4-BE49-F238E27FC236}">
                  <a16:creationId xmlns:a16="http://schemas.microsoft.com/office/drawing/2014/main" id="{E65BB7A4-BDBB-9D2D-569A-176892A7AB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112" name="Subtitle 1">
              <a:extLst>
                <a:ext uri="{FF2B5EF4-FFF2-40B4-BE49-F238E27FC236}">
                  <a16:creationId xmlns:a16="http://schemas.microsoft.com/office/drawing/2014/main" id="{F6DDA388-57B3-C8DD-3463-FF6974D5783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13" name="Graphic 112" descr="Close with solid fill">
            <a:extLst>
              <a:ext uri="{FF2B5EF4-FFF2-40B4-BE49-F238E27FC236}">
                <a16:creationId xmlns:a16="http://schemas.microsoft.com/office/drawing/2014/main" id="{5BF69834-03BD-23D2-DD36-9727EC3BB8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0825" y="3099970"/>
            <a:ext cx="914400" cy="914400"/>
          </a:xfrm>
          <a:prstGeom prst="rect">
            <a:avLst/>
          </a:prstGeom>
        </p:spPr>
      </p:pic>
      <p:pic>
        <p:nvPicPr>
          <p:cNvPr id="114" name="Graphic 113" descr="Close with solid fill">
            <a:extLst>
              <a:ext uri="{FF2B5EF4-FFF2-40B4-BE49-F238E27FC236}">
                <a16:creationId xmlns:a16="http://schemas.microsoft.com/office/drawing/2014/main" id="{63DBF061-1BFF-CCCD-096B-64B7718E59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5217" y="3091826"/>
            <a:ext cx="914400" cy="914400"/>
          </a:xfrm>
          <a:prstGeom prst="rect">
            <a:avLst/>
          </a:prstGeom>
        </p:spPr>
      </p:pic>
      <p:pic>
        <p:nvPicPr>
          <p:cNvPr id="115" name="Graphic 114" descr="Close with solid fill">
            <a:extLst>
              <a:ext uri="{FF2B5EF4-FFF2-40B4-BE49-F238E27FC236}">
                <a16:creationId xmlns:a16="http://schemas.microsoft.com/office/drawing/2014/main" id="{11EA695A-50AB-A604-48EE-FAFA567389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0039" y="3931076"/>
            <a:ext cx="914400" cy="914400"/>
          </a:xfrm>
          <a:prstGeom prst="rect">
            <a:avLst/>
          </a:prstGeom>
        </p:spPr>
      </p:pic>
      <p:pic>
        <p:nvPicPr>
          <p:cNvPr id="116" name="Graphic 115" descr="Close with solid fill">
            <a:extLst>
              <a:ext uri="{FF2B5EF4-FFF2-40B4-BE49-F238E27FC236}">
                <a16:creationId xmlns:a16="http://schemas.microsoft.com/office/drawing/2014/main" id="{A4AD6685-C318-E00F-1322-64EAC4822A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4431" y="3922932"/>
            <a:ext cx="914400" cy="914400"/>
          </a:xfrm>
          <a:prstGeom prst="rect">
            <a:avLst/>
          </a:prstGeom>
        </p:spPr>
      </p:pic>
      <p:pic>
        <p:nvPicPr>
          <p:cNvPr id="117" name="Graphic 116" descr="Close with solid fill">
            <a:extLst>
              <a:ext uri="{FF2B5EF4-FFF2-40B4-BE49-F238E27FC236}">
                <a16:creationId xmlns:a16="http://schemas.microsoft.com/office/drawing/2014/main" id="{9651884A-4F60-1CFE-9091-25ACD39A2C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1634" y="3944293"/>
            <a:ext cx="914400" cy="914400"/>
          </a:xfrm>
          <a:prstGeom prst="rect">
            <a:avLst/>
          </a:prstGeom>
        </p:spPr>
      </p:pic>
      <p:pic>
        <p:nvPicPr>
          <p:cNvPr id="118" name="Graphic 117" descr="Close with solid fill">
            <a:extLst>
              <a:ext uri="{FF2B5EF4-FFF2-40B4-BE49-F238E27FC236}">
                <a16:creationId xmlns:a16="http://schemas.microsoft.com/office/drawing/2014/main" id="{26E946D4-A636-758F-2E00-A24A24506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6026" y="3936149"/>
            <a:ext cx="914400" cy="914400"/>
          </a:xfrm>
          <a:prstGeom prst="rect">
            <a:avLst/>
          </a:prstGeom>
        </p:spPr>
      </p:pic>
      <p:pic>
        <p:nvPicPr>
          <p:cNvPr id="119" name="Graphic 118" descr="Close with solid fill">
            <a:extLst>
              <a:ext uri="{FF2B5EF4-FFF2-40B4-BE49-F238E27FC236}">
                <a16:creationId xmlns:a16="http://schemas.microsoft.com/office/drawing/2014/main" id="{5C8FA7C1-C056-E111-DA41-21BC10E78A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0039" y="4770326"/>
            <a:ext cx="914400" cy="914400"/>
          </a:xfrm>
          <a:prstGeom prst="rect">
            <a:avLst/>
          </a:prstGeom>
        </p:spPr>
      </p:pic>
      <p:pic>
        <p:nvPicPr>
          <p:cNvPr id="120" name="Graphic 119" descr="Close with solid fill">
            <a:extLst>
              <a:ext uri="{FF2B5EF4-FFF2-40B4-BE49-F238E27FC236}">
                <a16:creationId xmlns:a16="http://schemas.microsoft.com/office/drawing/2014/main" id="{FBA9B9E8-0292-DDBB-C409-F971D30A98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4431" y="4762182"/>
            <a:ext cx="914400" cy="914400"/>
          </a:xfrm>
          <a:prstGeom prst="rect">
            <a:avLst/>
          </a:prstGeom>
        </p:spPr>
      </p:pic>
      <p:pic>
        <p:nvPicPr>
          <p:cNvPr id="121" name="Graphic 120" descr="Close with solid fill">
            <a:extLst>
              <a:ext uri="{FF2B5EF4-FFF2-40B4-BE49-F238E27FC236}">
                <a16:creationId xmlns:a16="http://schemas.microsoft.com/office/drawing/2014/main" id="{B829D1EB-E945-79A4-36FA-69B13BF2B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1634" y="4783543"/>
            <a:ext cx="914400" cy="914400"/>
          </a:xfrm>
          <a:prstGeom prst="rect">
            <a:avLst/>
          </a:prstGeom>
        </p:spPr>
      </p:pic>
      <p:pic>
        <p:nvPicPr>
          <p:cNvPr id="122" name="Graphic 121" descr="Close with solid fill">
            <a:extLst>
              <a:ext uri="{FF2B5EF4-FFF2-40B4-BE49-F238E27FC236}">
                <a16:creationId xmlns:a16="http://schemas.microsoft.com/office/drawing/2014/main" id="{E03BED12-52BF-00DF-3547-407663B3F9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6026" y="4775399"/>
            <a:ext cx="914400" cy="914400"/>
          </a:xfrm>
          <a:prstGeom prst="rect">
            <a:avLst/>
          </a:prstGeom>
        </p:spPr>
      </p:pic>
      <p:pic>
        <p:nvPicPr>
          <p:cNvPr id="123" name="Graphic 122" descr="Close with solid fill">
            <a:extLst>
              <a:ext uri="{FF2B5EF4-FFF2-40B4-BE49-F238E27FC236}">
                <a16:creationId xmlns:a16="http://schemas.microsoft.com/office/drawing/2014/main" id="{36002210-D64A-2FE6-F01C-78373B4E63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2033" y="5636010"/>
            <a:ext cx="914400" cy="914400"/>
          </a:xfrm>
          <a:prstGeom prst="rect">
            <a:avLst/>
          </a:prstGeom>
        </p:spPr>
      </p:pic>
      <p:pic>
        <p:nvPicPr>
          <p:cNvPr id="124" name="Graphic 123" descr="Close with solid fill">
            <a:extLst>
              <a:ext uri="{FF2B5EF4-FFF2-40B4-BE49-F238E27FC236}">
                <a16:creationId xmlns:a16="http://schemas.microsoft.com/office/drawing/2014/main" id="{E0F20B90-88D0-D27D-3F65-A8FAABE7C7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6425" y="5627866"/>
            <a:ext cx="914400" cy="914400"/>
          </a:xfrm>
          <a:prstGeom prst="rect">
            <a:avLst/>
          </a:prstGeom>
        </p:spPr>
      </p:pic>
      <p:grpSp>
        <p:nvGrpSpPr>
          <p:cNvPr id="130" name="Group 129">
            <a:extLst>
              <a:ext uri="{FF2B5EF4-FFF2-40B4-BE49-F238E27FC236}">
                <a16:creationId xmlns:a16="http://schemas.microsoft.com/office/drawing/2014/main" id="{970B97C2-507B-6C95-E128-835C80CA7DE6}"/>
              </a:ext>
            </a:extLst>
          </p:cNvPr>
          <p:cNvGrpSpPr/>
          <p:nvPr/>
        </p:nvGrpSpPr>
        <p:grpSpPr>
          <a:xfrm>
            <a:off x="3659097" y="1256913"/>
            <a:ext cx="91440" cy="5208011"/>
            <a:chOff x="3659097" y="1256913"/>
            <a:chExt cx="91440" cy="5208011"/>
          </a:xfrm>
        </p:grpSpPr>
        <p:cxnSp>
          <p:nvCxnSpPr>
            <p:cNvPr id="125" name="Straight Connector 124">
              <a:extLst>
                <a:ext uri="{FF2B5EF4-FFF2-40B4-BE49-F238E27FC236}">
                  <a16:creationId xmlns:a16="http://schemas.microsoft.com/office/drawing/2014/main" id="{F111DF87-9DF6-434B-8EB7-0A774A791DBD}"/>
                </a:ext>
              </a:extLst>
            </p:cNvPr>
            <p:cNvCxnSpPr>
              <a:cxnSpLocks/>
            </p:cNvCxnSpPr>
            <p:nvPr/>
          </p:nvCxnSpPr>
          <p:spPr>
            <a:xfrm>
              <a:off x="3704817" y="1256913"/>
              <a:ext cx="0" cy="520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EDD78508-0560-245B-C68F-0407DC8DCCAD}"/>
                </a:ext>
              </a:extLst>
            </p:cNvPr>
            <p:cNvGrpSpPr/>
            <p:nvPr/>
          </p:nvGrpSpPr>
          <p:grpSpPr>
            <a:xfrm>
              <a:off x="3659097" y="5648114"/>
              <a:ext cx="91440" cy="428560"/>
              <a:chOff x="8311168" y="2917354"/>
              <a:chExt cx="91440" cy="428560"/>
            </a:xfrm>
          </p:grpSpPr>
          <p:sp>
            <p:nvSpPr>
              <p:cNvPr id="127" name="Oval 126">
                <a:extLst>
                  <a:ext uri="{FF2B5EF4-FFF2-40B4-BE49-F238E27FC236}">
                    <a16:creationId xmlns:a16="http://schemas.microsoft.com/office/drawing/2014/main" id="{B8A3F832-758C-D331-4AF8-EB83E0A92EC8}"/>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8" name="Oval 127">
                <a:extLst>
                  <a:ext uri="{FF2B5EF4-FFF2-40B4-BE49-F238E27FC236}">
                    <a16:creationId xmlns:a16="http://schemas.microsoft.com/office/drawing/2014/main" id="{9D63B252-F259-21B4-16FE-F7C0D51105DF}"/>
                  </a:ext>
                </a:extLst>
              </p:cNvPr>
              <p:cNvSpPr/>
              <p:nvPr/>
            </p:nvSpPr>
            <p:spPr>
              <a:xfrm>
                <a:off x="8330916"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9" name="Oval 128">
                <a:extLst>
                  <a:ext uri="{FF2B5EF4-FFF2-40B4-BE49-F238E27FC236}">
                    <a16:creationId xmlns:a16="http://schemas.microsoft.com/office/drawing/2014/main" id="{7918554A-3BBB-6883-6604-9E31A6FA71C0}"/>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sp>
        <p:nvSpPr>
          <p:cNvPr id="26" name="Title 1">
            <a:extLst>
              <a:ext uri="{FF2B5EF4-FFF2-40B4-BE49-F238E27FC236}">
                <a16:creationId xmlns:a16="http://schemas.microsoft.com/office/drawing/2014/main" id="{91B6CD96-85C9-3090-6188-3ABEC18AC4AC}"/>
              </a:ext>
            </a:extLst>
          </p:cNvPr>
          <p:cNvSpPr txBox="1">
            <a:spLocks/>
          </p:cNvSpPr>
          <p:nvPr/>
        </p:nvSpPr>
        <p:spPr>
          <a:xfrm>
            <a:off x="5512771" y="71675"/>
            <a:ext cx="6332095"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6000" b="1" dirty="0">
                <a:solidFill>
                  <a:srgbClr val="F8CB83"/>
                </a:solidFill>
                <a:latin typeface="Lato" panose="020F0502020204030203" pitchFamily="34" charset="77"/>
              </a:rPr>
              <a:t>Сейчас и раньше</a:t>
            </a:r>
            <a:endParaRPr lang="en-GT" sz="6000" b="1">
              <a:solidFill>
                <a:srgbClr val="F8CB83"/>
              </a:solidFill>
              <a:latin typeface="Lato" panose="020F0502020204030203" pitchFamily="34" charset="77"/>
            </a:endParaRPr>
          </a:p>
        </p:txBody>
      </p:sp>
    </p:spTree>
    <p:extLst>
      <p:ext uri="{BB962C8B-B14F-4D97-AF65-F5344CB8AC3E}">
        <p14:creationId xmlns:p14="http://schemas.microsoft.com/office/powerpoint/2010/main" val="585305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body" idx="1"/>
          </p:nvPr>
        </p:nvSpPr>
        <p:spPr>
          <a:xfrm>
            <a:off x="658367" y="1333948"/>
            <a:ext cx="8399572" cy="2432095"/>
          </a:xfrm>
          <a:prstGeom prst="rect">
            <a:avLst/>
          </a:prstGeom>
          <a:noFill/>
          <a:ln>
            <a:noFill/>
          </a:ln>
        </p:spPr>
        <p:txBody>
          <a:bodyPr spcFirstLastPara="1" wrap="square" lIns="0" tIns="45700" rIns="91425" bIns="45700" anchor="b" anchorCtr="0">
            <a:normAutofit/>
          </a:bodyPr>
          <a:lstStyle/>
          <a:p>
            <a:pPr marL="0" lvl="0" indent="0" algn="l" rtl="0">
              <a:lnSpc>
                <a:spcPct val="161111"/>
              </a:lnSpc>
              <a:spcBef>
                <a:spcPts val="0"/>
              </a:spcBef>
              <a:spcAft>
                <a:spcPts val="0"/>
              </a:spcAft>
              <a:buSzPts val="3600"/>
              <a:buNone/>
            </a:pPr>
            <a:r>
              <a:rPr lang="ru-RU" sz="5400" dirty="0"/>
              <a:t>Диагностика в </a:t>
            </a:r>
            <a:r>
              <a:rPr lang="en-US" sz="5400" dirty="0"/>
              <a:t>SMART4TB</a:t>
            </a:r>
          </a:p>
        </p:txBody>
      </p:sp>
      <p:pic>
        <p:nvPicPr>
          <p:cNvPr id="2" name="Picture 1">
            <a:extLst>
              <a:ext uri="{FF2B5EF4-FFF2-40B4-BE49-F238E27FC236}">
                <a16:creationId xmlns:a16="http://schemas.microsoft.com/office/drawing/2014/main" id="{7E860CF3-C57C-26A3-6FE4-586AB754DCC9}"/>
              </a:ext>
            </a:extLst>
          </p:cNvPr>
          <p:cNvPicPr>
            <a:picLocks noChangeAspect="1"/>
          </p:cNvPicPr>
          <p:nvPr/>
        </p:nvPicPr>
        <p:blipFill>
          <a:blip r:embed="rId3"/>
          <a:stretch>
            <a:fillRect/>
          </a:stretch>
        </p:blipFill>
        <p:spPr>
          <a:xfrm>
            <a:off x="0" y="6654801"/>
            <a:ext cx="12215755" cy="22664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177800" y="270466"/>
            <a:ext cx="11875186" cy="591434"/>
          </a:xfrm>
          <a:prstGeom prst="rect">
            <a:avLst/>
          </a:prstGeom>
          <a:noFill/>
          <a:ln>
            <a:noFill/>
          </a:ln>
        </p:spPr>
        <p:txBody>
          <a:bodyPr spcFirstLastPara="1" wrap="square" lIns="0" tIns="45700" rIns="91425" bIns="45700" anchor="t" anchorCtr="0">
            <a:normAutofit/>
          </a:bodyPr>
          <a:lstStyle/>
          <a:p>
            <a:pPr marL="0" indent="0">
              <a:buSzPts val="3000"/>
            </a:pPr>
            <a:r>
              <a:rPr lang="ru-RU" sz="3000" dirty="0"/>
              <a:t> Цели диагностики и исследования</a:t>
            </a:r>
            <a:endParaRPr lang="en-US" dirty="0"/>
          </a:p>
        </p:txBody>
      </p:sp>
      <p:sp>
        <p:nvSpPr>
          <p:cNvPr id="220" name="Google Shape;220;p7"/>
          <p:cNvSpPr txBox="1">
            <a:spLocks noGrp="1"/>
          </p:cNvSpPr>
          <p:nvPr>
            <p:ph type="body" idx="2"/>
          </p:nvPr>
        </p:nvSpPr>
        <p:spPr>
          <a:xfrm>
            <a:off x="271875" y="1030646"/>
            <a:ext cx="11781111" cy="4999451"/>
          </a:xfrm>
          <a:prstGeom prst="rect">
            <a:avLst/>
          </a:prstGeom>
          <a:noFill/>
          <a:ln>
            <a:noFill/>
          </a:ln>
        </p:spPr>
        <p:txBody>
          <a:bodyPr spcFirstLastPara="1" wrap="square" lIns="0" tIns="45700" rIns="91425" bIns="45700" anchor="t" anchorCtr="0">
            <a:noAutofit/>
          </a:bodyPr>
          <a:lstStyle/>
          <a:p>
            <a:pPr marL="0" indent="0">
              <a:lnSpc>
                <a:spcPct val="100000"/>
              </a:lnSpc>
              <a:spcBef>
                <a:spcPts val="0"/>
              </a:spcBef>
              <a:buSzPts val="3200"/>
            </a:pPr>
            <a:r>
              <a:rPr lang="ru-RU" sz="2400" b="1" dirty="0">
                <a:solidFill>
                  <a:srgbClr val="002060"/>
                </a:solidFill>
                <a:latin typeface="+mj-lt"/>
                <a:cs typeface="Calibri"/>
              </a:rPr>
              <a:t>Пробелы, которые необходимо устранить:</a:t>
            </a:r>
            <a:endParaRPr lang="en-US" sz="2400" b="1" dirty="0">
              <a:solidFill>
                <a:srgbClr val="002060"/>
              </a:solidFill>
              <a:latin typeface="+mj-lt"/>
              <a:cs typeface="Calibri"/>
            </a:endParaRPr>
          </a:p>
          <a:p>
            <a:pPr marL="342900" indent="-342900">
              <a:lnSpc>
                <a:spcPct val="100000"/>
              </a:lnSpc>
              <a:buSzPts val="2400"/>
              <a:buFont typeface="Arial"/>
              <a:buChar char="•"/>
            </a:pPr>
            <a:r>
              <a:rPr lang="ru-RU" sz="20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Чтобы получить доступ к лучшему лечению, необходимо сначала пройти диагностику. В 2022 году 30% людей, у которых развилась активная форма туберкулеза, не были диагностированы. Этот диагностический пробел еще больше среди детей младшего возраста (до 70% остаются недиагностированными).</a:t>
            </a:r>
            <a:endParaRPr lang="en-US" sz="2000"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342900" indent="-342900">
              <a:lnSpc>
                <a:spcPct val="100000"/>
              </a:lnSpc>
              <a:buSzPts val="2400"/>
              <a:buFont typeface="Arial"/>
              <a:buChar char="•"/>
            </a:pPr>
            <a:r>
              <a:rPr lang="ru-RU" sz="2000" dirty="0">
                <a:solidFill>
                  <a:schemeClr val="tx1"/>
                </a:solidFill>
                <a:latin typeface="+mj-lt"/>
                <a:cs typeface="Calibri"/>
              </a:rPr>
              <a:t>У существующих технологий есть недостатки, способствующие возникновению этих диагностических пробелов, в том числе:</a:t>
            </a:r>
            <a:endParaRPr lang="en-US" sz="2000" dirty="0">
              <a:solidFill>
                <a:schemeClr val="tx1"/>
              </a:solidFill>
              <a:latin typeface="+mj-lt"/>
              <a:ea typeface="Calibri"/>
              <a:cs typeface="Calibri"/>
            </a:endParaRPr>
          </a:p>
          <a:p>
            <a:pPr marL="800100" lvl="1">
              <a:lnSpc>
                <a:spcPct val="100000"/>
              </a:lnSpc>
              <a:buSzPts val="2400"/>
              <a:buFont typeface="Courier New"/>
              <a:buChar char="o"/>
            </a:pPr>
            <a:r>
              <a:rPr lang="ru-RU" sz="1800" dirty="0">
                <a:solidFill>
                  <a:srgbClr val="FF0000"/>
                </a:solidFill>
                <a:latin typeface="+mj-lt"/>
                <a:ea typeface="Arial Black" charset="0"/>
                <a:cs typeface="Arial" panose="020B0604020202020204" pitchFamily="34" charset="0"/>
              </a:rPr>
              <a:t>зависимость от мокроты</a:t>
            </a:r>
            <a:r>
              <a:rPr lang="en-US" sz="1800" dirty="0">
                <a:solidFill>
                  <a:srgbClr val="FF0000"/>
                </a:solidFill>
                <a:latin typeface="+mj-lt"/>
                <a:ea typeface="Arial Black" charset="0"/>
                <a:cs typeface="Arial" panose="020B0604020202020204" pitchFamily="34" charset="0"/>
              </a:rPr>
              <a:t> </a:t>
            </a:r>
            <a:r>
              <a:rPr lang="ru-RU" sz="1800" dirty="0">
                <a:latin typeface="+mj-lt"/>
                <a:ea typeface="Arial Black" charset="0"/>
                <a:cs typeface="Arial" panose="020B0604020202020204" pitchFamily="34" charset="0"/>
              </a:rPr>
              <a:t>– образца, который не все люди могут легко сдать, поэтому не каждый может пройти тестирование (особенно дети);</a:t>
            </a:r>
            <a:endParaRPr lang="en-US" sz="1800" dirty="0">
              <a:latin typeface="+mj-lt"/>
              <a:ea typeface="Arial Black" charset="0"/>
              <a:cs typeface="Arial" panose="020B0604020202020204" pitchFamily="34" charset="0"/>
            </a:endParaRPr>
          </a:p>
          <a:p>
            <a:pPr marL="800100" lvl="1">
              <a:lnSpc>
                <a:spcPct val="100000"/>
              </a:lnSpc>
              <a:buSzPts val="2400"/>
              <a:buFont typeface="Courier New"/>
              <a:buChar char="o"/>
            </a:pPr>
            <a:r>
              <a:rPr lang="ru-RU" sz="1800" dirty="0">
                <a:latin typeface="+mj-lt"/>
                <a:ea typeface="Arial Black" charset="0"/>
                <a:cs typeface="Arial" panose="020B0604020202020204" pitchFamily="34" charset="0"/>
              </a:rPr>
              <a:t>необходимость </a:t>
            </a:r>
            <a:r>
              <a:rPr lang="ru-RU" sz="1800" dirty="0">
                <a:solidFill>
                  <a:srgbClr val="FF0000"/>
                </a:solidFill>
                <a:latin typeface="+mj-lt"/>
                <a:ea typeface="Arial Black" charset="0"/>
                <a:cs typeface="Arial" panose="020B0604020202020204" pitchFamily="34" charset="0"/>
              </a:rPr>
              <a:t>наличия лабораторной инфраструктуры</a:t>
            </a:r>
            <a:r>
              <a:rPr lang="ru-RU" sz="1800" dirty="0">
                <a:latin typeface="+mj-lt"/>
                <a:ea typeface="Arial Black" charset="0"/>
                <a:cs typeface="Arial" panose="020B0604020202020204" pitchFamily="34" charset="0"/>
              </a:rPr>
              <a:t>, что не позволяет делать анализы в местах оказания медицинской помощи в сообществах</a:t>
            </a:r>
            <a:r>
              <a:rPr lang="en-US" sz="1800" dirty="0">
                <a:latin typeface="+mj-lt"/>
                <a:ea typeface="Arial Black" charset="0"/>
                <a:cs typeface="Arial" panose="020B0604020202020204" pitchFamily="34" charset="0"/>
              </a:rPr>
              <a:t>;</a:t>
            </a:r>
          </a:p>
          <a:p>
            <a:pPr marL="800100" lvl="1">
              <a:lnSpc>
                <a:spcPct val="100000"/>
              </a:lnSpc>
              <a:buSzPts val="2400"/>
              <a:buFont typeface="Courier New"/>
              <a:buChar char="o"/>
            </a:pPr>
            <a:r>
              <a:rPr lang="ru-RU" sz="1800" dirty="0">
                <a:solidFill>
                  <a:srgbClr val="FF0000"/>
                </a:solidFill>
                <a:latin typeface="+mj-lt"/>
                <a:ea typeface="Arial Black" charset="0"/>
                <a:cs typeface="Arial" panose="020B0604020202020204" pitchFamily="34" charset="0"/>
              </a:rPr>
              <a:t>недостаточная точность</a:t>
            </a:r>
            <a:r>
              <a:rPr lang="ru-RU" sz="1800" dirty="0">
                <a:latin typeface="+mj-lt"/>
                <a:ea typeface="Arial Black" charset="0"/>
                <a:cs typeface="Arial" panose="020B0604020202020204" pitchFamily="34" charset="0"/>
              </a:rPr>
              <a:t> при диагностике раннего или субклинического туберкулеза, а также олигобациллярного туберкулеза у детей;</a:t>
            </a:r>
            <a:endParaRPr lang="en-US" sz="1800" dirty="0">
              <a:latin typeface="+mj-lt"/>
              <a:ea typeface="Arial Black" charset="0"/>
              <a:cs typeface="Arial" panose="020B0604020202020204" pitchFamily="34" charset="0"/>
            </a:endParaRPr>
          </a:p>
          <a:p>
            <a:pPr marL="800100" lvl="1">
              <a:lnSpc>
                <a:spcPct val="100000"/>
              </a:lnSpc>
              <a:buSzPts val="2400"/>
              <a:buFont typeface="Courier New"/>
              <a:buChar char="o"/>
            </a:pPr>
            <a:r>
              <a:rPr lang="ru-RU" sz="1800" dirty="0">
                <a:solidFill>
                  <a:srgbClr val="FF0000"/>
                </a:solidFill>
                <a:latin typeface="+mj-lt"/>
                <a:ea typeface="Arial Black" charset="0"/>
                <a:cs typeface="Arial" panose="020B0604020202020204" pitchFamily="34" charset="0"/>
              </a:rPr>
              <a:t>высокая стоимость</a:t>
            </a:r>
            <a:r>
              <a:rPr lang="ru-RU" sz="1800" dirty="0">
                <a:latin typeface="+mj-lt"/>
                <a:ea typeface="Arial Black" charset="0"/>
                <a:cs typeface="Arial" panose="020B0604020202020204" pitchFamily="34" charset="0"/>
              </a:rPr>
              <a:t> тестов, из-за чего страны не могут в полной мере расширить доступ, чтобы удовлетворить потребности в тестировании. </a:t>
            </a:r>
            <a:endParaRPr lang="en-US" sz="1800" dirty="0">
              <a:latin typeface="+mj-lt"/>
              <a:ea typeface="Arial Black" charset="0"/>
              <a:cs typeface="Arial" panose="020B0604020202020204" pitchFamily="34" charset="0"/>
            </a:endParaRPr>
          </a:p>
          <a:p>
            <a:pPr marL="342900" lvl="0" indent="-342900" algn="l">
              <a:lnSpc>
                <a:spcPct val="100000"/>
              </a:lnSpc>
              <a:spcBef>
                <a:spcPts val="1000"/>
              </a:spcBef>
              <a:spcAft>
                <a:spcPts val="0"/>
              </a:spcAft>
              <a:buSzPts val="2400"/>
              <a:buFont typeface="Arial"/>
              <a:buChar char="•"/>
            </a:pPr>
            <a:endParaRPr lang="en-US" sz="2000" dirty="0">
              <a:solidFill>
                <a:schemeClr val="tx1"/>
              </a:solidFill>
              <a:latin typeface="+mj-lt"/>
              <a:ea typeface="Calibri"/>
              <a:cs typeface="Calibri"/>
            </a:endParaRPr>
          </a:p>
          <a:p>
            <a:pPr marL="0" lvl="0" indent="0" algn="l" rtl="0">
              <a:lnSpc>
                <a:spcPct val="100000"/>
              </a:lnSpc>
              <a:spcBef>
                <a:spcPts val="1000"/>
              </a:spcBef>
              <a:spcAft>
                <a:spcPts val="0"/>
              </a:spcAft>
              <a:buSzPts val="1800"/>
              <a:buNone/>
            </a:pPr>
            <a:endParaRPr lang="en-US" sz="1600" dirty="0">
              <a:latin typeface="+mj-lt"/>
              <a:ea typeface="Calibri"/>
              <a:cs typeface="Calibri"/>
              <a:sym typeface="Calibri"/>
            </a:endParaRPr>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spTree>
    <p:extLst>
      <p:ext uri="{BB962C8B-B14F-4D97-AF65-F5344CB8AC3E}">
        <p14:creationId xmlns:p14="http://schemas.microsoft.com/office/powerpoint/2010/main" val="113612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177800" y="270466"/>
            <a:ext cx="11875186" cy="982602"/>
          </a:xfrm>
          <a:prstGeom prst="rect">
            <a:avLst/>
          </a:prstGeom>
          <a:noFill/>
          <a:ln>
            <a:noFill/>
          </a:ln>
        </p:spPr>
        <p:txBody>
          <a:bodyPr spcFirstLastPara="1" wrap="square" lIns="0" tIns="45700" rIns="91425" bIns="45700" anchor="t" anchorCtr="0">
            <a:normAutofit/>
          </a:bodyPr>
          <a:lstStyle/>
          <a:p>
            <a:pPr marL="0" indent="0">
              <a:buSzPts val="3000"/>
            </a:pPr>
            <a:r>
              <a:rPr lang="ru-RU" sz="3000" dirty="0"/>
              <a:t> Цели диагностики и исследования</a:t>
            </a:r>
            <a:endParaRPr lang="en-US" sz="2800" dirty="0"/>
          </a:p>
        </p:txBody>
      </p:sp>
      <p:sp>
        <p:nvSpPr>
          <p:cNvPr id="220" name="Google Shape;220;p7"/>
          <p:cNvSpPr txBox="1">
            <a:spLocks noGrp="1"/>
          </p:cNvSpPr>
          <p:nvPr>
            <p:ph type="body" idx="2"/>
          </p:nvPr>
        </p:nvSpPr>
        <p:spPr>
          <a:xfrm>
            <a:off x="177800" y="1253068"/>
            <a:ext cx="12014200" cy="4851170"/>
          </a:xfrm>
          <a:prstGeom prst="rect">
            <a:avLst/>
          </a:prstGeom>
          <a:noFill/>
          <a:ln>
            <a:noFill/>
          </a:ln>
        </p:spPr>
        <p:txBody>
          <a:bodyPr spcFirstLastPara="1" wrap="square" lIns="0" tIns="45700" rIns="91425" bIns="45700" anchor="t" anchorCtr="0">
            <a:noAutofit/>
          </a:bodyPr>
          <a:lstStyle/>
          <a:p>
            <a:pPr marL="0" indent="0">
              <a:lnSpc>
                <a:spcPct val="100000"/>
              </a:lnSpc>
              <a:spcBef>
                <a:spcPts val="0"/>
              </a:spcBef>
              <a:buSzPts val="3200"/>
            </a:pPr>
            <a:r>
              <a:rPr lang="ru-RU" sz="2000" b="1" dirty="0">
                <a:solidFill>
                  <a:srgbClr val="002060"/>
                </a:solidFill>
                <a:latin typeface="+mj-lt"/>
                <a:cs typeface="Calibri"/>
              </a:rPr>
              <a:t>Цели</a:t>
            </a:r>
            <a:r>
              <a:rPr lang="en-US" sz="2000" b="1" dirty="0">
                <a:solidFill>
                  <a:srgbClr val="002060"/>
                </a:solidFill>
                <a:latin typeface="+mj-lt"/>
                <a:cs typeface="Calibri"/>
              </a:rPr>
              <a:t>:</a:t>
            </a:r>
          </a:p>
          <a:p>
            <a:pPr marL="342900" indent="-342900">
              <a:lnSpc>
                <a:spcPct val="100000"/>
              </a:lnSpc>
              <a:buSzPts val="2400"/>
              <a:buFont typeface="Arial"/>
              <a:buChar char="•"/>
            </a:pPr>
            <a:r>
              <a:rPr lang="ru-RU"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Продвижение в пунктах оказания медицинской помощи перспективных методов диагностики без использовании мокроты путем их ранней оценки и клинических испытаний с целью получения доказательств для рассмотрения в ВОЗ и поддержки коммерциализации/доступности – с целью устранения пробелов в диагностике</a:t>
            </a:r>
            <a:endParaRPr lang="en-US" dirty="0">
              <a:solidFill>
                <a:schemeClr val="tx1"/>
              </a:solidFill>
              <a:latin typeface="+mj-lt"/>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indent="0">
              <a:lnSpc>
                <a:spcPct val="100000"/>
              </a:lnSpc>
              <a:buSzPts val="2400"/>
            </a:pPr>
            <a:r>
              <a:rPr lang="ru-RU" sz="2000" b="1" dirty="0">
                <a:solidFill>
                  <a:srgbClr val="002060"/>
                </a:solidFill>
                <a:latin typeface="+mj-lt"/>
                <a:cs typeface="Calibri"/>
              </a:rPr>
              <a:t>Испытания</a:t>
            </a:r>
            <a:r>
              <a:rPr lang="en-US" sz="2000" b="1" dirty="0">
                <a:solidFill>
                  <a:srgbClr val="002060"/>
                </a:solidFill>
                <a:latin typeface="+mj-lt"/>
                <a:cs typeface="Calibri"/>
              </a:rPr>
              <a:t>:</a:t>
            </a:r>
          </a:p>
          <a:p>
            <a:pPr marL="342900" indent="-342900">
              <a:lnSpc>
                <a:spcPct val="100000"/>
              </a:lnSpc>
              <a:buSzPts val="2400"/>
              <a:buFont typeface="Arial"/>
              <a:buChar char="•"/>
            </a:pPr>
            <a:r>
              <a:rPr lang="en-US" b="1" i="1" dirty="0">
                <a:solidFill>
                  <a:schemeClr val="tx1"/>
                </a:solidFill>
                <a:latin typeface="+mj-lt"/>
                <a:cs typeface="Calibri"/>
              </a:rPr>
              <a:t>ADAPT</a:t>
            </a:r>
            <a:r>
              <a:rPr lang="en-US" dirty="0">
                <a:solidFill>
                  <a:schemeClr val="tx1"/>
                </a:solidFill>
                <a:latin typeface="+mj-lt"/>
                <a:cs typeface="Calibri"/>
              </a:rPr>
              <a:t> (Assessing Diagnostics At Point-of-care for Tuberculosis) </a:t>
            </a:r>
            <a:r>
              <a:rPr lang="ru-RU" dirty="0">
                <a:solidFill>
                  <a:schemeClr val="tx1"/>
                </a:solidFill>
                <a:latin typeface="+mj-lt"/>
                <a:cs typeface="Calibri"/>
              </a:rPr>
              <a:t>и</a:t>
            </a:r>
            <a:r>
              <a:rPr lang="en-US" dirty="0">
                <a:solidFill>
                  <a:schemeClr val="tx1"/>
                </a:solidFill>
                <a:latin typeface="+mj-lt"/>
                <a:cs typeface="Calibri"/>
              </a:rPr>
              <a:t> </a:t>
            </a:r>
            <a:r>
              <a:rPr lang="en-US" b="1" i="1" dirty="0">
                <a:solidFill>
                  <a:schemeClr val="tx1"/>
                </a:solidFill>
                <a:latin typeface="+mj-lt"/>
                <a:cs typeface="Calibri"/>
              </a:rPr>
              <a:t>ADAPT </a:t>
            </a:r>
            <a:r>
              <a:rPr lang="ru-RU" b="1" i="1" dirty="0">
                <a:solidFill>
                  <a:schemeClr val="tx1"/>
                </a:solidFill>
                <a:latin typeface="+mj-lt"/>
                <a:cs typeface="Calibri"/>
              </a:rPr>
              <a:t>для детей</a:t>
            </a:r>
            <a:endParaRPr lang="en-US" b="1" i="1" dirty="0">
              <a:solidFill>
                <a:schemeClr val="tx1"/>
              </a:solidFill>
              <a:latin typeface="+mj-lt"/>
              <a:cs typeface="Calibri"/>
            </a:endParaRPr>
          </a:p>
          <a:p>
            <a:pPr marL="541338" lvl="1" indent="-246063">
              <a:lnSpc>
                <a:spcPct val="100000"/>
              </a:lnSpc>
              <a:buSzPts val="2400"/>
              <a:buFont typeface="Arial"/>
              <a:buChar char="•"/>
            </a:pPr>
            <a:r>
              <a:rPr lang="ru-RU" sz="1800" dirty="0">
                <a:solidFill>
                  <a:schemeClr val="tx1"/>
                </a:solidFill>
                <a:latin typeface="+mj-lt"/>
                <a:cs typeface="Calibri"/>
                <a:sym typeface="Arial"/>
              </a:rPr>
              <a:t>Испытательные участки в </a:t>
            </a:r>
            <a:r>
              <a:rPr lang="ru-RU" sz="1800" dirty="0">
                <a:solidFill>
                  <a:srgbClr val="FF0000"/>
                </a:solidFill>
                <a:latin typeface="+mj-lt"/>
                <a:cs typeface="Calibri"/>
                <a:sym typeface="Arial"/>
              </a:rPr>
              <a:t>Замбии</a:t>
            </a:r>
            <a:r>
              <a:rPr lang="ru-RU" sz="1800" dirty="0">
                <a:solidFill>
                  <a:schemeClr val="tx1"/>
                </a:solidFill>
                <a:latin typeface="+mj-lt"/>
                <a:cs typeface="Calibri"/>
                <a:sym typeface="Arial"/>
              </a:rPr>
              <a:t>, </a:t>
            </a:r>
            <a:r>
              <a:rPr lang="ru-RU" sz="1800" dirty="0">
                <a:solidFill>
                  <a:srgbClr val="FF0000"/>
                </a:solidFill>
                <a:latin typeface="+mj-lt"/>
                <a:cs typeface="Calibri"/>
                <a:sym typeface="Arial"/>
              </a:rPr>
              <a:t>Нигерии</a:t>
            </a:r>
            <a:r>
              <a:rPr lang="ru-RU" sz="1800" dirty="0">
                <a:solidFill>
                  <a:schemeClr val="tx1"/>
                </a:solidFill>
                <a:latin typeface="+mj-lt"/>
                <a:cs typeface="Calibri"/>
                <a:sym typeface="Arial"/>
              </a:rPr>
              <a:t> и на </a:t>
            </a:r>
            <a:r>
              <a:rPr lang="ru-RU" sz="1800" dirty="0">
                <a:solidFill>
                  <a:srgbClr val="FF0000"/>
                </a:solidFill>
                <a:latin typeface="+mj-lt"/>
                <a:cs typeface="Calibri"/>
                <a:sym typeface="Arial"/>
              </a:rPr>
              <a:t>Филиппинах</a:t>
            </a:r>
            <a:r>
              <a:rPr lang="ru-RU" sz="1800" dirty="0">
                <a:solidFill>
                  <a:schemeClr val="tx1"/>
                </a:solidFill>
                <a:latin typeface="+mj-lt"/>
                <a:cs typeface="Calibri"/>
                <a:sym typeface="Arial"/>
              </a:rPr>
              <a:t> для взрослых, а также в </a:t>
            </a:r>
            <a:r>
              <a:rPr lang="ru-RU" sz="1800" dirty="0">
                <a:solidFill>
                  <a:srgbClr val="FF0000"/>
                </a:solidFill>
                <a:latin typeface="+mj-lt"/>
                <a:cs typeface="Calibri"/>
                <a:sym typeface="Arial"/>
              </a:rPr>
              <a:t>Мозамбике</a:t>
            </a:r>
            <a:r>
              <a:rPr lang="ru-RU" sz="1800" dirty="0">
                <a:solidFill>
                  <a:schemeClr val="tx1"/>
                </a:solidFill>
                <a:latin typeface="+mj-lt"/>
                <a:cs typeface="Calibri"/>
                <a:sym typeface="Arial"/>
              </a:rPr>
              <a:t> и </a:t>
            </a:r>
            <a:r>
              <a:rPr lang="ru-RU" sz="1800" dirty="0">
                <a:solidFill>
                  <a:srgbClr val="FF0000"/>
                </a:solidFill>
                <a:latin typeface="+mj-lt"/>
                <a:cs typeface="Calibri"/>
                <a:sym typeface="Arial"/>
              </a:rPr>
              <a:t>Уганде</a:t>
            </a:r>
            <a:r>
              <a:rPr lang="ru-RU" sz="1800" dirty="0">
                <a:solidFill>
                  <a:schemeClr val="tx1"/>
                </a:solidFill>
                <a:latin typeface="+mj-lt"/>
                <a:cs typeface="Calibri"/>
                <a:sym typeface="Arial"/>
              </a:rPr>
              <a:t> для детей</a:t>
            </a:r>
          </a:p>
          <a:p>
            <a:pPr marL="342900" indent="-342900">
              <a:lnSpc>
                <a:spcPct val="100000"/>
              </a:lnSpc>
              <a:buSzPts val="2400"/>
              <a:buFont typeface="Arial"/>
              <a:buChar char="•"/>
            </a:pPr>
            <a:r>
              <a:rPr lang="ru-RU" dirty="0">
                <a:solidFill>
                  <a:schemeClr val="tx1"/>
                </a:solidFill>
                <a:latin typeface="+mj-lt"/>
                <a:cs typeface="Calibri"/>
              </a:rPr>
              <a:t>Оценка диагностических средств, поддерживаемых </a:t>
            </a:r>
            <a:r>
              <a:rPr lang="en-US" dirty="0">
                <a:solidFill>
                  <a:schemeClr val="tx1"/>
                </a:solidFill>
                <a:latin typeface="+mj-lt"/>
                <a:cs typeface="Calibri"/>
              </a:rPr>
              <a:t>SMART4TB (</a:t>
            </a:r>
            <a:r>
              <a:rPr lang="ru-RU" dirty="0">
                <a:solidFill>
                  <a:schemeClr val="tx1"/>
                </a:solidFill>
                <a:latin typeface="+mj-lt"/>
                <a:cs typeface="Calibri"/>
              </a:rPr>
              <a:t>см. следующий слайд) и прочих диагностических средств, разработанных другими исследовательскими сетями и партнерами (</a:t>
            </a:r>
            <a:r>
              <a:rPr lang="en-US" dirty="0">
                <a:solidFill>
                  <a:schemeClr val="tx1"/>
                </a:solidFill>
                <a:latin typeface="+mj-lt"/>
                <a:cs typeface="Calibri"/>
              </a:rPr>
              <a:t>R2D2, FEND-TB, DriveDx4TB).</a:t>
            </a:r>
          </a:p>
          <a:p>
            <a:pPr marL="342900" indent="-342900">
              <a:lnSpc>
                <a:spcPct val="100000"/>
              </a:lnSpc>
              <a:buSzPts val="2400"/>
              <a:buFont typeface="Arial"/>
              <a:buChar char="•"/>
            </a:pPr>
            <a:r>
              <a:rPr lang="ru-RU" b="1" dirty="0">
                <a:solidFill>
                  <a:schemeClr val="tx1"/>
                </a:solidFill>
                <a:latin typeface="+mj-lt"/>
                <a:cs typeface="Calibri"/>
              </a:rPr>
              <a:t>Текущий статус</a:t>
            </a:r>
            <a:r>
              <a:rPr lang="ru-RU" dirty="0">
                <a:solidFill>
                  <a:schemeClr val="tx1"/>
                </a:solidFill>
                <a:latin typeface="+mj-lt"/>
                <a:cs typeface="Calibri"/>
              </a:rPr>
              <a:t>: регистрация, сбор и хранение образцов, подготовка к клинической оценке, начиная с тестирования с помощью мазка с языка с использованием </a:t>
            </a:r>
            <a:r>
              <a:rPr lang="en-US" dirty="0">
                <a:solidFill>
                  <a:schemeClr val="tx1"/>
                </a:solidFill>
                <a:latin typeface="+mj-lt"/>
                <a:cs typeface="Calibri"/>
              </a:rPr>
              <a:t>GeneXpert </a:t>
            </a:r>
            <a:r>
              <a:rPr lang="ru-RU" dirty="0">
                <a:solidFill>
                  <a:schemeClr val="tx1"/>
                </a:solidFill>
                <a:latin typeface="+mj-lt"/>
                <a:cs typeface="Calibri"/>
              </a:rPr>
              <a:t>и </a:t>
            </a:r>
            <a:r>
              <a:rPr lang="en-US" dirty="0">
                <a:solidFill>
                  <a:schemeClr val="tx1"/>
                </a:solidFill>
                <a:latin typeface="+mj-lt"/>
                <a:cs typeface="Calibri"/>
              </a:rPr>
              <a:t>Truenat, </a:t>
            </a:r>
            <a:r>
              <a:rPr lang="ru-RU" dirty="0">
                <a:solidFill>
                  <a:schemeClr val="tx1"/>
                </a:solidFill>
                <a:latin typeface="+mj-lt"/>
                <a:cs typeface="Calibri"/>
              </a:rPr>
              <a:t>а затем с использованием технологий, поддерживаемых </a:t>
            </a:r>
            <a:r>
              <a:rPr lang="en-US" dirty="0">
                <a:solidFill>
                  <a:schemeClr val="tx1"/>
                </a:solidFill>
                <a:latin typeface="+mj-lt"/>
                <a:cs typeface="Calibri"/>
              </a:rPr>
              <a:t>SMART4TB, </a:t>
            </a:r>
            <a:r>
              <a:rPr lang="ru-RU" dirty="0">
                <a:solidFill>
                  <a:schemeClr val="tx1"/>
                </a:solidFill>
                <a:latin typeface="+mj-lt"/>
                <a:cs typeface="Calibri"/>
              </a:rPr>
              <a:t>в пунктах оказания медицинской помощи.</a:t>
            </a:r>
            <a:endParaRPr lang="en-US" dirty="0">
              <a:solidFill>
                <a:schemeClr val="tx1"/>
              </a:solidFill>
              <a:latin typeface="+mj-lt"/>
              <a:ea typeface="Calibri"/>
              <a:cs typeface="Calibri"/>
            </a:endParaRPr>
          </a:p>
          <a:p>
            <a:pPr marL="342900" lvl="0" indent="-342900" algn="l">
              <a:lnSpc>
                <a:spcPct val="100000"/>
              </a:lnSpc>
              <a:spcBef>
                <a:spcPts val="1000"/>
              </a:spcBef>
              <a:spcAft>
                <a:spcPts val="0"/>
              </a:spcAft>
              <a:buSzPts val="2400"/>
              <a:buFont typeface="Arial"/>
              <a:buChar char="•"/>
            </a:pPr>
            <a:endParaRPr lang="en-US" dirty="0">
              <a:solidFill>
                <a:schemeClr val="tx1"/>
              </a:solidFill>
              <a:latin typeface="+mj-lt"/>
              <a:ea typeface="Calibri"/>
              <a:cs typeface="Calibri"/>
            </a:endParaRPr>
          </a:p>
          <a:p>
            <a:pPr marL="0" lvl="0" indent="0" algn="l" rtl="0">
              <a:lnSpc>
                <a:spcPct val="100000"/>
              </a:lnSpc>
              <a:spcBef>
                <a:spcPts val="1000"/>
              </a:spcBef>
              <a:spcAft>
                <a:spcPts val="0"/>
              </a:spcAft>
              <a:buSzPts val="1800"/>
              <a:buNone/>
            </a:pPr>
            <a:endParaRPr lang="en-US" sz="1400" dirty="0">
              <a:latin typeface="+mj-lt"/>
              <a:ea typeface="Calibri"/>
              <a:cs typeface="Calibri"/>
              <a:sym typeface="Calibri"/>
            </a:endParaRPr>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spTree>
    <p:extLst>
      <p:ext uri="{BB962C8B-B14F-4D97-AF65-F5344CB8AC3E}">
        <p14:creationId xmlns:p14="http://schemas.microsoft.com/office/powerpoint/2010/main" val="192619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body" idx="1"/>
          </p:nvPr>
        </p:nvSpPr>
        <p:spPr>
          <a:xfrm>
            <a:off x="177800" y="270466"/>
            <a:ext cx="11875186" cy="982602"/>
          </a:xfrm>
          <a:prstGeom prst="rect">
            <a:avLst/>
          </a:prstGeom>
          <a:noFill/>
          <a:ln>
            <a:noFill/>
          </a:ln>
        </p:spPr>
        <p:txBody>
          <a:bodyPr spcFirstLastPara="1" wrap="square" lIns="0" tIns="45700" rIns="91425" bIns="45700" anchor="t" anchorCtr="0">
            <a:normAutofit/>
          </a:bodyPr>
          <a:lstStyle/>
          <a:p>
            <a:pPr>
              <a:defRPr/>
            </a:pPr>
            <a:r>
              <a:rPr lang="ru-RU" sz="3000" dirty="0"/>
              <a:t>Поддерживаемые технологии диагностической группы</a:t>
            </a:r>
            <a:endParaRPr lang="en-US" i="1" dirty="0"/>
          </a:p>
        </p:txBody>
      </p:sp>
      <p:sp>
        <p:nvSpPr>
          <p:cNvPr id="220" name="Google Shape;220;p7"/>
          <p:cNvSpPr txBox="1">
            <a:spLocks noGrp="1"/>
          </p:cNvSpPr>
          <p:nvPr>
            <p:ph type="body" idx="2"/>
          </p:nvPr>
        </p:nvSpPr>
        <p:spPr>
          <a:xfrm>
            <a:off x="177801" y="926422"/>
            <a:ext cx="12014200" cy="2965069"/>
          </a:xfrm>
          <a:prstGeom prst="rect">
            <a:avLst/>
          </a:prstGeom>
          <a:noFill/>
          <a:ln>
            <a:noFill/>
          </a:ln>
        </p:spPr>
        <p:txBody>
          <a:bodyPr spcFirstLastPara="1" wrap="square" lIns="0" tIns="45700" rIns="91425" bIns="45700" anchor="t" anchorCtr="0">
            <a:noAutofit/>
          </a:bodyPr>
          <a:lstStyle/>
          <a:p>
            <a:pPr marL="0" indent="0">
              <a:lnSpc>
                <a:spcPct val="100000"/>
              </a:lnSpc>
              <a:spcBef>
                <a:spcPts val="0"/>
              </a:spcBef>
              <a:buSzPts val="3200"/>
            </a:pPr>
            <a:r>
              <a:rPr lang="ru-RU" sz="2000" b="1" dirty="0">
                <a:solidFill>
                  <a:srgbClr val="002060"/>
                </a:solidFill>
                <a:latin typeface="+mj-lt"/>
                <a:cs typeface="Calibri"/>
              </a:rPr>
              <a:t>Команда диагностики </a:t>
            </a:r>
            <a:r>
              <a:rPr lang="en-US" sz="2000" b="1" dirty="0">
                <a:solidFill>
                  <a:srgbClr val="002060"/>
                </a:solidFill>
                <a:latin typeface="+mj-lt"/>
                <a:cs typeface="Calibri"/>
              </a:rPr>
              <a:t>SMART4TB: </a:t>
            </a:r>
            <a:r>
              <a:rPr lang="ru-RU" sz="2000" b="1" dirty="0">
                <a:solidFill>
                  <a:srgbClr val="002060"/>
                </a:solidFill>
                <a:latin typeface="+mj-lt"/>
                <a:cs typeface="Calibri"/>
              </a:rPr>
              <a:t>проведение технической разведки и поддерживаемая диагностика</a:t>
            </a:r>
            <a:endParaRPr lang="en-US" sz="2000" b="1" dirty="0">
              <a:solidFill>
                <a:srgbClr val="002060"/>
              </a:solidFill>
              <a:latin typeface="+mj-lt"/>
              <a:cs typeface="Calibri"/>
            </a:endParaRPr>
          </a:p>
          <a:p>
            <a:pPr marL="342900" indent="-342900">
              <a:lnSpc>
                <a:spcPct val="100000"/>
              </a:lnSpc>
              <a:buSzPts val="2400"/>
              <a:buFont typeface="Arial"/>
              <a:buChar char="•"/>
            </a:pPr>
            <a:r>
              <a:rPr lang="ru-RU" sz="1500" dirty="0">
                <a:latin typeface="Arial" panose="020B0604020202020204" pitchFamily="34" charset="0"/>
                <a:ea typeface="Arial Black" charset="0"/>
                <a:cs typeface="Arial" panose="020B0604020202020204" pitchFamily="34" charset="0"/>
              </a:rPr>
              <a:t>Команда </a:t>
            </a:r>
            <a:r>
              <a:rPr lang="en-US" sz="1500" dirty="0">
                <a:latin typeface="Arial" panose="020B0604020202020204" pitchFamily="34" charset="0"/>
                <a:ea typeface="Arial Black" charset="0"/>
                <a:cs typeface="Arial" panose="020B0604020202020204" pitchFamily="34" charset="0"/>
              </a:rPr>
              <a:t>SMART4TB </a:t>
            </a:r>
            <a:r>
              <a:rPr lang="ru-RU" sz="1500" dirty="0">
                <a:latin typeface="Arial" panose="020B0604020202020204" pitchFamily="34" charset="0"/>
                <a:ea typeface="Arial Black" charset="0"/>
                <a:cs typeface="Arial" panose="020B0604020202020204" pitchFamily="34" charset="0"/>
              </a:rPr>
              <a:t>опубликовала запрос на подачу заявок на первый из трех этапов финансирования в 2023 году, направленный на проведение молекулярных тестов, использующих образцы мазка с языка.</a:t>
            </a:r>
            <a:endParaRPr lang="en-US" sz="1500" dirty="0">
              <a:latin typeface="Arial" panose="020B0604020202020204" pitchFamily="34" charset="0"/>
              <a:ea typeface="Arial Black" charset="0"/>
              <a:cs typeface="Arial" panose="020B0604020202020204" pitchFamily="34" charset="0"/>
            </a:endParaRPr>
          </a:p>
          <a:p>
            <a:pPr marL="342900" indent="-342900">
              <a:lnSpc>
                <a:spcPct val="100000"/>
              </a:lnSpc>
              <a:buSzPts val="2400"/>
              <a:buFont typeface="Arial"/>
              <a:buChar char="•"/>
            </a:pPr>
            <a:r>
              <a:rPr lang="ru-RU" sz="1500" dirty="0">
                <a:latin typeface="Arial" panose="020B0604020202020204" pitchFamily="34" charset="0"/>
                <a:ea typeface="Arial Black" charset="0"/>
                <a:cs typeface="Arial" panose="020B0604020202020204" pitchFamily="34" charset="0"/>
              </a:rPr>
              <a:t>Были выбраны четыре компании, которым предоставили финансирование для первоначальной оценки их диагностических технологий: </a:t>
            </a:r>
            <a:r>
              <a:rPr lang="en-US" sz="1500" b="1" dirty="0">
                <a:latin typeface="Arial" panose="020B0604020202020204" pitchFamily="34" charset="0"/>
                <a:ea typeface="Arial Black" charset="0"/>
                <a:cs typeface="Arial" panose="020B0604020202020204" pitchFamily="34" charset="0"/>
              </a:rPr>
              <a:t>Boditech Med, Co-Diagnostics, Nuclein </a:t>
            </a:r>
            <a:r>
              <a:rPr lang="ru-RU" sz="1500" dirty="0">
                <a:latin typeface="Arial" panose="020B0604020202020204" pitchFamily="34" charset="0"/>
                <a:ea typeface="Arial Black" charset="0"/>
                <a:cs typeface="Arial" panose="020B0604020202020204" pitchFamily="34" charset="0"/>
              </a:rPr>
              <a:t>и </a:t>
            </a:r>
            <a:r>
              <a:rPr lang="en-US" sz="1500" b="1" dirty="0">
                <a:latin typeface="Arial" panose="020B0604020202020204" pitchFamily="34" charset="0"/>
                <a:ea typeface="Arial Black" charset="0"/>
                <a:cs typeface="Arial" panose="020B0604020202020204" pitchFamily="34" charset="0"/>
              </a:rPr>
              <a:t>Molbio Diagnostics</a:t>
            </a:r>
            <a:r>
              <a:rPr lang="en-US" sz="1500" dirty="0">
                <a:latin typeface="Arial" panose="020B0604020202020204" pitchFamily="34" charset="0"/>
                <a:ea typeface="Arial Black" charset="0"/>
                <a:cs typeface="Arial" panose="020B0604020202020204" pitchFamily="34" charset="0"/>
              </a:rPr>
              <a:t>.</a:t>
            </a:r>
            <a:endParaRPr lang="en-US" sz="1500" b="1" dirty="0">
              <a:latin typeface="Arial" panose="020B0604020202020204" pitchFamily="34" charset="0"/>
              <a:ea typeface="Arial Black" charset="0"/>
              <a:cs typeface="Arial" panose="020B0604020202020204" pitchFamily="34" charset="0"/>
            </a:endParaRPr>
          </a:p>
          <a:p>
            <a:pPr marL="342900" indent="-342900">
              <a:lnSpc>
                <a:spcPct val="100000"/>
              </a:lnSpc>
              <a:buSzPts val="2400"/>
              <a:buFont typeface="Arial"/>
              <a:buChar char="•"/>
            </a:pPr>
            <a:r>
              <a:rPr lang="ru-RU" sz="1500" dirty="0">
                <a:solidFill>
                  <a:srgbClr val="FF0000"/>
                </a:solidFill>
                <a:latin typeface="Arial" panose="020B0604020202020204" pitchFamily="34" charset="0"/>
                <a:ea typeface="Arial Black" charset="0"/>
                <a:cs typeface="Arial" panose="020B0604020202020204" pitchFamily="34" charset="0"/>
              </a:rPr>
              <a:t>Поддерживаемые технологии используют образцы мазка с языка, которые легко может сдать каждый</a:t>
            </a:r>
            <a:r>
              <a:rPr lang="ru-RU" sz="1500" dirty="0">
                <a:latin typeface="Arial" panose="020B0604020202020204" pitchFamily="34" charset="0"/>
                <a:ea typeface="Arial Black" charset="0"/>
                <a:cs typeface="Arial" panose="020B0604020202020204" pitchFamily="34" charset="0"/>
              </a:rPr>
              <a:t>, и могут быть внедрены в месте оказания медицинской помощи или рядом с ним.</a:t>
            </a:r>
          </a:p>
          <a:p>
            <a:pPr marL="342900" indent="-342900">
              <a:lnSpc>
                <a:spcPct val="100000"/>
              </a:lnSpc>
              <a:buSzPts val="2400"/>
              <a:buFont typeface="Arial"/>
              <a:buChar char="•"/>
            </a:pPr>
            <a:r>
              <a:rPr lang="ru-RU" sz="1500" dirty="0">
                <a:latin typeface="Arial" panose="020B0604020202020204" pitchFamily="34" charset="0"/>
                <a:ea typeface="Arial Black" charset="0"/>
                <a:cs typeface="Arial" panose="020B0604020202020204" pitchFamily="34" charset="0"/>
              </a:rPr>
              <a:t>В настоящее время диагностика поддерживает оптимизацию диагностических тестов и валидацию эффективности/точности.</a:t>
            </a:r>
          </a:p>
          <a:p>
            <a:pPr marL="342900" indent="-342900">
              <a:lnSpc>
                <a:spcPct val="100000"/>
              </a:lnSpc>
              <a:buSzPts val="2400"/>
              <a:buFont typeface="Arial"/>
              <a:buChar char="•"/>
            </a:pPr>
            <a:r>
              <a:rPr lang="ru-RU" sz="1500" dirty="0">
                <a:latin typeface="Arial" panose="020B0604020202020204" pitchFamily="34" charset="0"/>
                <a:ea typeface="Arial Black" charset="0"/>
                <a:cs typeface="Arial" panose="020B0604020202020204" pitchFamily="34" charset="0"/>
              </a:rPr>
              <a:t>После анализа результатов первоначальных валидационных исследований </a:t>
            </a:r>
            <a:r>
              <a:rPr lang="ru-RU" sz="1500" dirty="0">
                <a:solidFill>
                  <a:srgbClr val="FF0000"/>
                </a:solidFill>
                <a:latin typeface="Arial" panose="020B0604020202020204" pitchFamily="34" charset="0"/>
                <a:ea typeface="Arial Black" charset="0"/>
                <a:cs typeface="Arial" panose="020B0604020202020204" pitchFamily="34" charset="0"/>
              </a:rPr>
              <a:t>по Направлению 1 в 3 квартале 2024 года будут отобраны 2-3 диагностические технологии для дополнительного финансирования исследований осуществимости и удобства использования.</a:t>
            </a:r>
            <a:endParaRPr lang="en-US" sz="1400" dirty="0">
              <a:latin typeface="+mj-lt"/>
              <a:ea typeface="Calibri"/>
              <a:cs typeface="Calibri"/>
              <a:sym typeface="Calibri"/>
            </a:endParaRPr>
          </a:p>
        </p:txBody>
      </p:sp>
      <p:pic>
        <p:nvPicPr>
          <p:cNvPr id="1038" name="Picture 14">
            <a:extLst>
              <a:ext uri="{FF2B5EF4-FFF2-40B4-BE49-F238E27FC236}">
                <a16:creationId xmlns:a16="http://schemas.microsoft.com/office/drawing/2014/main" id="{CEE4C88B-C92D-B001-611B-8FD81A2D9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1" y="5745709"/>
            <a:ext cx="6001361" cy="123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71DF38-CB03-A5D6-7914-399E27760A1E}"/>
              </a:ext>
            </a:extLst>
          </p:cNvPr>
          <p:cNvPicPr>
            <a:picLocks noChangeAspect="1"/>
          </p:cNvPicPr>
          <p:nvPr/>
        </p:nvPicPr>
        <p:blipFill>
          <a:blip r:embed="rId4"/>
          <a:stretch>
            <a:fillRect/>
          </a:stretch>
        </p:blipFill>
        <p:spPr>
          <a:xfrm>
            <a:off x="0" y="6708217"/>
            <a:ext cx="12215755" cy="149783"/>
          </a:xfrm>
          <a:prstGeom prst="rect">
            <a:avLst/>
          </a:prstGeom>
        </p:spPr>
      </p:pic>
      <p:grpSp>
        <p:nvGrpSpPr>
          <p:cNvPr id="11" name="Group 10">
            <a:extLst>
              <a:ext uri="{FF2B5EF4-FFF2-40B4-BE49-F238E27FC236}">
                <a16:creationId xmlns:a16="http://schemas.microsoft.com/office/drawing/2014/main" id="{11E297D5-806D-C2C7-CFF2-E8813D7C2F20}"/>
              </a:ext>
            </a:extLst>
          </p:cNvPr>
          <p:cNvGrpSpPr/>
          <p:nvPr/>
        </p:nvGrpSpPr>
        <p:grpSpPr>
          <a:xfrm>
            <a:off x="457192" y="4065977"/>
            <a:ext cx="11277615" cy="2193529"/>
            <a:chOff x="485799" y="944799"/>
            <a:chExt cx="11277615" cy="2193529"/>
          </a:xfrm>
        </p:grpSpPr>
        <p:pic>
          <p:nvPicPr>
            <p:cNvPr id="2" name="Picture 1" descr="A close-up of a machine&#10;&#10;Description automatically generated">
              <a:extLst>
                <a:ext uri="{FF2B5EF4-FFF2-40B4-BE49-F238E27FC236}">
                  <a16:creationId xmlns:a16="http://schemas.microsoft.com/office/drawing/2014/main" id="{67038F43-5065-1C0E-FEE6-0B14AC27B958}"/>
                </a:ext>
              </a:extLst>
            </p:cNvPr>
            <p:cNvPicPr>
              <a:picLocks noChangeAspect="1"/>
            </p:cNvPicPr>
            <p:nvPr/>
          </p:nvPicPr>
          <p:blipFill>
            <a:blip r:embed="rId5"/>
            <a:stretch>
              <a:fillRect/>
            </a:stretch>
          </p:blipFill>
          <p:spPr>
            <a:xfrm>
              <a:off x="485799" y="1083696"/>
              <a:ext cx="1790271" cy="1732607"/>
            </a:xfrm>
            <a:prstGeom prst="rect">
              <a:avLst/>
            </a:prstGeom>
          </p:spPr>
        </p:pic>
        <p:pic>
          <p:nvPicPr>
            <p:cNvPr id="3" name="Picture 2" descr="Boditech Med, Global Point-of-Care ...">
              <a:extLst>
                <a:ext uri="{FF2B5EF4-FFF2-40B4-BE49-F238E27FC236}">
                  <a16:creationId xmlns:a16="http://schemas.microsoft.com/office/drawing/2014/main" id="{B63B990C-09B8-FFEA-7AF4-A5C9620943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2657" y="2466666"/>
              <a:ext cx="1288953" cy="440151"/>
            </a:xfrm>
            <a:prstGeom prst="rect">
              <a:avLst/>
            </a:prstGeom>
            <a:noFill/>
            <a:ln>
              <a:noFill/>
            </a:ln>
          </p:spPr>
        </p:pic>
        <p:pic>
          <p:nvPicPr>
            <p:cNvPr id="5" name="Picture 1" descr="Co-Diagnostics, Inc. Initiates Clinical Evaluations for its At-Home and  Point-of-Care Co-Dx PCR Home™ Platform - Feb 22, 2023">
              <a:extLst>
                <a:ext uri="{FF2B5EF4-FFF2-40B4-BE49-F238E27FC236}">
                  <a16:creationId xmlns:a16="http://schemas.microsoft.com/office/drawing/2014/main" id="{5A0E2CB0-D39C-691E-1910-D2267A88EA9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10638" t="15479" r="7791" b="9555"/>
            <a:stretch>
              <a:fillRect/>
            </a:stretch>
          </p:blipFill>
          <p:spPr bwMode="auto">
            <a:xfrm>
              <a:off x="3316208" y="1104839"/>
              <a:ext cx="1978882" cy="1488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Diagnostics, Inc. Shares List of Upcoming Industry Conferences and  Events for February 2024">
              <a:extLst>
                <a:ext uri="{FF2B5EF4-FFF2-40B4-BE49-F238E27FC236}">
                  <a16:creationId xmlns:a16="http://schemas.microsoft.com/office/drawing/2014/main" id="{0FE6FB9B-2A78-C8DB-0763-EF2BD7A41915}"/>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647451" y="2440970"/>
              <a:ext cx="1338477" cy="697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echnology - Nuclein DASH Rapid PCR System">
              <a:extLst>
                <a:ext uri="{FF2B5EF4-FFF2-40B4-BE49-F238E27FC236}">
                  <a16:creationId xmlns:a16="http://schemas.microsoft.com/office/drawing/2014/main" id="{9ED98B3F-0E36-43B3-0C85-90FF076A59FC}"/>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277656" y="1058837"/>
              <a:ext cx="1546525" cy="15543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Truelab™ Duo Mobile Laboratory Real Time Quantitative Micro PCR Analyzer  for SARS-Cov-2 Detection | Africa Medical Supplies Platform">
              <a:extLst>
                <a:ext uri="{FF2B5EF4-FFF2-40B4-BE49-F238E27FC236}">
                  <a16:creationId xmlns:a16="http://schemas.microsoft.com/office/drawing/2014/main" id="{C55D670B-7B38-AA45-0D7D-2A74E741FAD6}"/>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8937753" y="944799"/>
              <a:ext cx="2147695" cy="1822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 logo with red and black letters&#10;&#10;Description automatically generated">
              <a:extLst>
                <a:ext uri="{FF2B5EF4-FFF2-40B4-BE49-F238E27FC236}">
                  <a16:creationId xmlns:a16="http://schemas.microsoft.com/office/drawing/2014/main" id="{65B58CF4-5C1C-F164-5C19-B7D1E025E586}"/>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b="12115"/>
            <a:stretch>
              <a:fillRect/>
            </a:stretch>
          </p:blipFill>
          <p:spPr bwMode="auto">
            <a:xfrm>
              <a:off x="10547328" y="2247811"/>
              <a:ext cx="1216086" cy="562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Nuclein DASH Rapid PCR System">
              <a:extLst>
                <a:ext uri="{FF2B5EF4-FFF2-40B4-BE49-F238E27FC236}">
                  <a16:creationId xmlns:a16="http://schemas.microsoft.com/office/drawing/2014/main" id="{CFE21396-2D73-CB05-1A7E-9DA15ABB84EA}"/>
                </a:ext>
              </a:extLst>
            </p:cNvPr>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165362" y="2457527"/>
              <a:ext cx="2011158" cy="4520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8288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2" name="Picture 1">
            <a:extLst>
              <a:ext uri="{FF2B5EF4-FFF2-40B4-BE49-F238E27FC236}">
                <a16:creationId xmlns:a16="http://schemas.microsoft.com/office/drawing/2014/main" id="{D3C8E9E1-AB45-44F8-1482-B5ACE880DA14}"/>
              </a:ext>
            </a:extLst>
          </p:cNvPr>
          <p:cNvPicPr>
            <a:picLocks noChangeAspect="1"/>
          </p:cNvPicPr>
          <p:nvPr/>
        </p:nvPicPr>
        <p:blipFill>
          <a:blip r:embed="rId3"/>
          <a:stretch>
            <a:fillRect/>
          </a:stretch>
        </p:blipFill>
        <p:spPr>
          <a:xfrm>
            <a:off x="0" y="6635262"/>
            <a:ext cx="12215755" cy="222738"/>
          </a:xfrm>
          <a:prstGeom prst="rect">
            <a:avLst/>
          </a:prstGeom>
        </p:spPr>
      </p:pic>
      <p:sp>
        <p:nvSpPr>
          <p:cNvPr id="7" name="Google Shape;54;p48">
            <a:extLst>
              <a:ext uri="{FF2B5EF4-FFF2-40B4-BE49-F238E27FC236}">
                <a16:creationId xmlns:a16="http://schemas.microsoft.com/office/drawing/2014/main" id="{4F0AE761-68AF-AB55-94E2-8C4343C87BC7}"/>
              </a:ext>
            </a:extLst>
          </p:cNvPr>
          <p:cNvSpPr/>
          <p:nvPr/>
        </p:nvSpPr>
        <p:spPr>
          <a:xfrm>
            <a:off x="3745728" y="2762245"/>
            <a:ext cx="4700544" cy="131419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6000" b="1" dirty="0">
                <a:solidFill>
                  <a:schemeClr val="lt1"/>
                </a:solidFill>
                <a:latin typeface="Calibri"/>
                <a:ea typeface="Calibri"/>
                <a:cs typeface="Calibri"/>
                <a:sym typeface="Calibri"/>
              </a:rPr>
              <a:t>Спасибо</a:t>
            </a:r>
            <a:r>
              <a:rPr lang="en-US" sz="6000" b="1" dirty="0">
                <a:solidFill>
                  <a:schemeClr val="lt1"/>
                </a:solidFill>
                <a:latin typeface="Calibri"/>
                <a:ea typeface="Calibri"/>
                <a:cs typeface="Calibri"/>
                <a:sym typeface="Calibri"/>
              </a:rPr>
              <a:t>!</a:t>
            </a:r>
            <a:endParaRPr dirty="0"/>
          </a:p>
        </p:txBody>
      </p:sp>
      <p:sp>
        <p:nvSpPr>
          <p:cNvPr id="9" name="Google Shape;55;p48">
            <a:extLst>
              <a:ext uri="{FF2B5EF4-FFF2-40B4-BE49-F238E27FC236}">
                <a16:creationId xmlns:a16="http://schemas.microsoft.com/office/drawing/2014/main" id="{AA6EAAE8-7867-89D7-0A90-2CD865B7F02A}"/>
              </a:ext>
            </a:extLst>
          </p:cNvPr>
          <p:cNvSpPr txBox="1"/>
          <p:nvPr/>
        </p:nvSpPr>
        <p:spPr>
          <a:xfrm>
            <a:off x="964377" y="317280"/>
            <a:ext cx="10287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i="1" dirty="0">
                <a:solidFill>
                  <a:schemeClr val="lt1"/>
                </a:solidFill>
                <a:latin typeface="Arial"/>
                <a:ea typeface="Arial"/>
                <a:cs typeface="Arial"/>
                <a:sym typeface="Arial"/>
              </a:rPr>
              <a:t>Проект </a:t>
            </a:r>
            <a:r>
              <a:rPr lang="en-US" sz="1800" i="1" dirty="0">
                <a:solidFill>
                  <a:schemeClr val="lt1"/>
                </a:solidFill>
                <a:latin typeface="Arial"/>
                <a:ea typeface="Arial"/>
                <a:cs typeface="Arial"/>
                <a:sym typeface="Arial"/>
              </a:rPr>
              <a:t>SMART4TB </a:t>
            </a:r>
            <a:r>
              <a:rPr lang="ru-RU" sz="1800" i="1" dirty="0">
                <a:solidFill>
                  <a:schemeClr val="lt1"/>
                </a:solidFill>
                <a:latin typeface="Arial"/>
                <a:ea typeface="Arial"/>
                <a:cs typeface="Arial"/>
                <a:sym typeface="Arial"/>
              </a:rPr>
              <a:t>стал возможен благодаря щедрой поддержке американского народа с помощью Агентства США по международному развитию (</a:t>
            </a:r>
            <a:r>
              <a:rPr lang="en-US" sz="1800" i="1" dirty="0">
                <a:solidFill>
                  <a:schemeClr val="lt1"/>
                </a:solidFill>
                <a:latin typeface="Arial"/>
                <a:ea typeface="Arial"/>
                <a:cs typeface="Arial"/>
                <a:sym typeface="Arial"/>
              </a:rPr>
              <a:t>USAID) </a:t>
            </a:r>
            <a:r>
              <a:rPr lang="ru-RU" sz="1800" i="1" dirty="0">
                <a:solidFill>
                  <a:schemeClr val="lt1"/>
                </a:solidFill>
                <a:latin typeface="Arial"/>
                <a:ea typeface="Arial"/>
                <a:cs typeface="Arial"/>
                <a:sym typeface="Arial"/>
              </a:rPr>
              <a:t>и осуществляется в рамках соглашения о сотрудничестве под номером 7200</a:t>
            </a:r>
            <a:r>
              <a:rPr lang="en-US" sz="1800" i="1" dirty="0">
                <a:solidFill>
                  <a:schemeClr val="lt1"/>
                </a:solidFill>
                <a:latin typeface="Arial"/>
                <a:ea typeface="Arial"/>
                <a:cs typeface="Arial"/>
                <a:sym typeface="Arial"/>
              </a:rPr>
              <a:t>AA20CA00005. </a:t>
            </a:r>
            <a:r>
              <a:rPr lang="ru-RU" sz="1800" i="1" dirty="0">
                <a:solidFill>
                  <a:schemeClr val="lt1"/>
                </a:solidFill>
                <a:latin typeface="Arial"/>
                <a:ea typeface="Arial"/>
                <a:cs typeface="Arial"/>
                <a:sym typeface="Arial"/>
              </a:rPr>
              <a:t>Руководство консорциумом осуществляет главный получатель, Университет Джона Хопкинса.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E24A2-F81B-519C-9F44-0D1282C1B7DE}"/>
              </a:ext>
            </a:extLst>
          </p:cNvPr>
          <p:cNvSpPr/>
          <p:nvPr/>
        </p:nvSpPr>
        <p:spPr>
          <a:xfrm>
            <a:off x="0" y="0"/>
            <a:ext cx="12192000" cy="6858000"/>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rgbClr val="389ED7"/>
              </a:solidFill>
            </a:endParaRPr>
          </a:p>
        </p:txBody>
      </p:sp>
      <p:grpSp>
        <p:nvGrpSpPr>
          <p:cNvPr id="40" name="Group 39">
            <a:extLst>
              <a:ext uri="{FF2B5EF4-FFF2-40B4-BE49-F238E27FC236}">
                <a16:creationId xmlns:a16="http://schemas.microsoft.com/office/drawing/2014/main" id="{99C2A35D-5EE7-8F2E-D3DE-23DDC7CE2363}"/>
              </a:ext>
            </a:extLst>
          </p:cNvPr>
          <p:cNvGrpSpPr/>
          <p:nvPr/>
        </p:nvGrpSpPr>
        <p:grpSpPr>
          <a:xfrm>
            <a:off x="-431074" y="5324283"/>
            <a:ext cx="8818758" cy="1168592"/>
            <a:chOff x="-431074" y="5324283"/>
            <a:chExt cx="8818758" cy="1168592"/>
          </a:xfrm>
        </p:grpSpPr>
        <p:sp>
          <p:nvSpPr>
            <p:cNvPr id="38" name="Terminator 37">
              <a:extLst>
                <a:ext uri="{FF2B5EF4-FFF2-40B4-BE49-F238E27FC236}">
                  <a16:creationId xmlns:a16="http://schemas.microsoft.com/office/drawing/2014/main" id="{28B2CEE0-F06E-24A6-600B-5C30365A2FA7}"/>
                </a:ext>
              </a:extLst>
            </p:cNvPr>
            <p:cNvSpPr/>
            <p:nvPr/>
          </p:nvSpPr>
          <p:spPr>
            <a:xfrm>
              <a:off x="4882291" y="5324283"/>
              <a:ext cx="3505393" cy="1168592"/>
            </a:xfrm>
            <a:prstGeom prst="flowChartTerminator">
              <a:avLst/>
            </a:prstGeom>
            <a:solidFill>
              <a:srgbClr val="F8CB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EA7C30"/>
                </a:highlight>
              </a:endParaRPr>
            </a:p>
          </p:txBody>
        </p:sp>
        <p:sp>
          <p:nvSpPr>
            <p:cNvPr id="39" name="Rounded Rectangle 38">
              <a:extLst>
                <a:ext uri="{FF2B5EF4-FFF2-40B4-BE49-F238E27FC236}">
                  <a16:creationId xmlns:a16="http://schemas.microsoft.com/office/drawing/2014/main" id="{FA4FC352-DCE6-0139-BE8A-E5A65C8A9B08}"/>
                </a:ext>
              </a:extLst>
            </p:cNvPr>
            <p:cNvSpPr/>
            <p:nvPr/>
          </p:nvSpPr>
          <p:spPr>
            <a:xfrm>
              <a:off x="-431074" y="5324283"/>
              <a:ext cx="6527074" cy="1160007"/>
            </a:xfrm>
            <a:prstGeom prst="roundRect">
              <a:avLst/>
            </a:prstGeom>
            <a:solidFill>
              <a:srgbClr val="F8CB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2" name="Title 1">
            <a:extLst>
              <a:ext uri="{FF2B5EF4-FFF2-40B4-BE49-F238E27FC236}">
                <a16:creationId xmlns:a16="http://schemas.microsoft.com/office/drawing/2014/main" id="{FC7551CC-C5F5-F2BF-BD0C-15BAFE39DE52}"/>
              </a:ext>
            </a:extLst>
          </p:cNvPr>
          <p:cNvSpPr>
            <a:spLocks noGrp="1"/>
          </p:cNvSpPr>
          <p:nvPr>
            <p:ph type="title"/>
          </p:nvPr>
        </p:nvSpPr>
        <p:spPr/>
        <p:txBody>
          <a:bodyPr>
            <a:normAutofit fontScale="90000"/>
          </a:bodyPr>
          <a:lstStyle/>
          <a:p>
            <a:pPr algn="r"/>
            <a:r>
              <a:rPr lang="ru-RU" sz="3800" b="1" dirty="0">
                <a:solidFill>
                  <a:srgbClr val="F8CB83"/>
                </a:solidFill>
                <a:latin typeface="Lato" panose="020F0502020204030203" pitchFamily="34" charset="77"/>
              </a:rPr>
              <a:t>Кампания по обеспечению доступа </a:t>
            </a:r>
            <a:br>
              <a:rPr lang="ru-RU" sz="3800" b="1" dirty="0">
                <a:solidFill>
                  <a:srgbClr val="F8CB83"/>
                </a:solidFill>
                <a:latin typeface="Lato" panose="020F0502020204030203" pitchFamily="34" charset="77"/>
              </a:rPr>
            </a:br>
            <a:r>
              <a:rPr lang="ru-RU" sz="3800" b="1" dirty="0">
                <a:solidFill>
                  <a:srgbClr val="F8CB83"/>
                </a:solidFill>
                <a:latin typeface="Lato" panose="020F0502020204030203" pitchFamily="34" charset="77"/>
              </a:rPr>
              <a:t>к наилучшим возможным методам лечения туберкулеза для всех и везде</a:t>
            </a:r>
            <a:endParaRPr lang="en-GT" sz="3800" b="1">
              <a:solidFill>
                <a:srgbClr val="F8CB83"/>
              </a:solidFill>
              <a:latin typeface="Lato" panose="020F0502020204030203" pitchFamily="34" charset="77"/>
            </a:endParaRPr>
          </a:p>
        </p:txBody>
      </p:sp>
      <p:grpSp>
        <p:nvGrpSpPr>
          <p:cNvPr id="4" name="Group 3">
            <a:extLst>
              <a:ext uri="{FF2B5EF4-FFF2-40B4-BE49-F238E27FC236}">
                <a16:creationId xmlns:a16="http://schemas.microsoft.com/office/drawing/2014/main" id="{83AA14BC-8C0F-D881-2164-BF3BC7797D59}"/>
              </a:ext>
            </a:extLst>
          </p:cNvPr>
          <p:cNvGrpSpPr/>
          <p:nvPr/>
        </p:nvGrpSpPr>
        <p:grpSpPr>
          <a:xfrm>
            <a:off x="1097927" y="2055813"/>
            <a:ext cx="10274172" cy="1622952"/>
            <a:chOff x="902390" y="1248640"/>
            <a:chExt cx="10274172" cy="1622952"/>
          </a:xfrm>
        </p:grpSpPr>
        <p:pic>
          <p:nvPicPr>
            <p:cNvPr id="5" name="Graphic 4">
              <a:extLst>
                <a:ext uri="{FF2B5EF4-FFF2-40B4-BE49-F238E27FC236}">
                  <a16:creationId xmlns:a16="http://schemas.microsoft.com/office/drawing/2014/main" id="{D2FF8773-CFC1-DDA0-629A-C0777E3878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2510" y="1263808"/>
              <a:ext cx="1622951" cy="1607784"/>
            </a:xfrm>
            <a:prstGeom prst="rect">
              <a:avLst/>
            </a:prstGeom>
          </p:spPr>
        </p:pic>
        <p:pic>
          <p:nvPicPr>
            <p:cNvPr id="7" name="Graphic 6">
              <a:extLst>
                <a:ext uri="{FF2B5EF4-FFF2-40B4-BE49-F238E27FC236}">
                  <a16:creationId xmlns:a16="http://schemas.microsoft.com/office/drawing/2014/main" id="{E9B2CACE-C400-D29E-551F-BA0F06F2B0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1409" y="1263808"/>
              <a:ext cx="1585033" cy="1600200"/>
            </a:xfrm>
            <a:prstGeom prst="rect">
              <a:avLst/>
            </a:prstGeom>
          </p:spPr>
        </p:pic>
        <p:grpSp>
          <p:nvGrpSpPr>
            <p:cNvPr id="9" name="Group 8">
              <a:extLst>
                <a:ext uri="{FF2B5EF4-FFF2-40B4-BE49-F238E27FC236}">
                  <a16:creationId xmlns:a16="http://schemas.microsoft.com/office/drawing/2014/main" id="{19C831BE-00BE-0599-6AE9-7876276D2682}"/>
                </a:ext>
              </a:extLst>
            </p:cNvPr>
            <p:cNvGrpSpPr/>
            <p:nvPr/>
          </p:nvGrpSpPr>
          <p:grpSpPr>
            <a:xfrm>
              <a:off x="6888236" y="1462938"/>
              <a:ext cx="1080594" cy="1139800"/>
              <a:chOff x="6888236" y="1717377"/>
              <a:chExt cx="1080594" cy="1139800"/>
            </a:xfrm>
          </p:grpSpPr>
          <p:sp>
            <p:nvSpPr>
              <p:cNvPr id="24" name="TextBox 23">
                <a:extLst>
                  <a:ext uri="{FF2B5EF4-FFF2-40B4-BE49-F238E27FC236}">
                    <a16:creationId xmlns:a16="http://schemas.microsoft.com/office/drawing/2014/main" id="{C2003CF7-7C39-F6CC-BC99-46DFEA9058EB}"/>
                  </a:ext>
                </a:extLst>
              </p:cNvPr>
              <p:cNvSpPr txBox="1"/>
              <p:nvPr/>
            </p:nvSpPr>
            <p:spPr>
              <a:xfrm>
                <a:off x="6888236" y="1717377"/>
                <a:ext cx="1057524" cy="1107996"/>
              </a:xfrm>
              <a:prstGeom prst="rect">
                <a:avLst/>
              </a:prstGeom>
              <a:noFill/>
            </p:spPr>
            <p:txBody>
              <a:bodyPr wrap="square" rtlCol="0">
                <a:spAutoFit/>
              </a:bodyPr>
              <a:lstStyle/>
              <a:p>
                <a:pPr algn="ctr"/>
                <a:r>
                  <a:rPr lang="en-US" sz="6600" dirty="0">
                    <a:solidFill>
                      <a:srgbClr val="517F33"/>
                    </a:solidFill>
                    <a:latin typeface="+mj-lt"/>
                  </a:rPr>
                  <a:t>6</a:t>
                </a:r>
              </a:p>
            </p:txBody>
          </p:sp>
          <p:sp>
            <p:nvSpPr>
              <p:cNvPr id="25" name="TextBox 24">
                <a:extLst>
                  <a:ext uri="{FF2B5EF4-FFF2-40B4-BE49-F238E27FC236}">
                    <a16:creationId xmlns:a16="http://schemas.microsoft.com/office/drawing/2014/main" id="{A24DEE64-53B3-5CDF-1420-C0606D73A3C4}"/>
                  </a:ext>
                </a:extLst>
              </p:cNvPr>
              <p:cNvSpPr txBox="1"/>
              <p:nvPr/>
            </p:nvSpPr>
            <p:spPr>
              <a:xfrm>
                <a:off x="6911306" y="1749181"/>
                <a:ext cx="1057524" cy="1107996"/>
              </a:xfrm>
              <a:prstGeom prst="rect">
                <a:avLst/>
              </a:prstGeom>
              <a:noFill/>
            </p:spPr>
            <p:txBody>
              <a:bodyPr wrap="square" rtlCol="0">
                <a:spAutoFit/>
              </a:bodyPr>
              <a:lstStyle/>
              <a:p>
                <a:pPr algn="ctr"/>
                <a:r>
                  <a:rPr lang="en-US" sz="6600" dirty="0">
                    <a:ln>
                      <a:solidFill>
                        <a:schemeClr val="tx1"/>
                      </a:solidFill>
                    </a:ln>
                    <a:noFill/>
                    <a:latin typeface="+mj-lt"/>
                  </a:rPr>
                  <a:t>6</a:t>
                </a:r>
              </a:p>
            </p:txBody>
          </p:sp>
        </p:grpSp>
        <p:grpSp>
          <p:nvGrpSpPr>
            <p:cNvPr id="10" name="Group 9">
              <a:extLst>
                <a:ext uri="{FF2B5EF4-FFF2-40B4-BE49-F238E27FC236}">
                  <a16:creationId xmlns:a16="http://schemas.microsoft.com/office/drawing/2014/main" id="{012C3862-551A-F4CC-B1DD-3F6B20F3F261}"/>
                </a:ext>
              </a:extLst>
            </p:cNvPr>
            <p:cNvGrpSpPr/>
            <p:nvPr/>
          </p:nvGrpSpPr>
          <p:grpSpPr>
            <a:xfrm>
              <a:off x="4021600" y="1526546"/>
              <a:ext cx="1080594" cy="1139800"/>
              <a:chOff x="4021600" y="1780985"/>
              <a:chExt cx="1080594" cy="1139800"/>
            </a:xfrm>
          </p:grpSpPr>
          <p:sp>
            <p:nvSpPr>
              <p:cNvPr id="22" name="TextBox 21">
                <a:extLst>
                  <a:ext uri="{FF2B5EF4-FFF2-40B4-BE49-F238E27FC236}">
                    <a16:creationId xmlns:a16="http://schemas.microsoft.com/office/drawing/2014/main" id="{9452E97D-9AF2-44B6-8FAD-034089FEFB16}"/>
                  </a:ext>
                </a:extLst>
              </p:cNvPr>
              <p:cNvSpPr txBox="1"/>
              <p:nvPr/>
            </p:nvSpPr>
            <p:spPr>
              <a:xfrm>
                <a:off x="4021600" y="1780985"/>
                <a:ext cx="1057524" cy="1107996"/>
              </a:xfrm>
              <a:prstGeom prst="rect">
                <a:avLst/>
              </a:prstGeom>
              <a:noFill/>
            </p:spPr>
            <p:txBody>
              <a:bodyPr wrap="square" rtlCol="0">
                <a:spAutoFit/>
              </a:bodyPr>
              <a:lstStyle/>
              <a:p>
                <a:pPr algn="ctr"/>
                <a:r>
                  <a:rPr lang="en-US" sz="6600" dirty="0">
                    <a:solidFill>
                      <a:srgbClr val="6D2D9E"/>
                    </a:solidFill>
                    <a:latin typeface="+mj-lt"/>
                  </a:rPr>
                  <a:t>4</a:t>
                </a:r>
              </a:p>
            </p:txBody>
          </p:sp>
          <p:sp>
            <p:nvSpPr>
              <p:cNvPr id="23" name="TextBox 22">
                <a:extLst>
                  <a:ext uri="{FF2B5EF4-FFF2-40B4-BE49-F238E27FC236}">
                    <a16:creationId xmlns:a16="http://schemas.microsoft.com/office/drawing/2014/main" id="{3E0CCB8F-22F1-36BB-7141-DFA397080DFA}"/>
                  </a:ext>
                </a:extLst>
              </p:cNvPr>
              <p:cNvSpPr txBox="1"/>
              <p:nvPr/>
            </p:nvSpPr>
            <p:spPr>
              <a:xfrm>
                <a:off x="4044670" y="1812789"/>
                <a:ext cx="1057524" cy="1107996"/>
              </a:xfrm>
              <a:prstGeom prst="rect">
                <a:avLst/>
              </a:prstGeom>
              <a:noFill/>
            </p:spPr>
            <p:txBody>
              <a:bodyPr wrap="square" rtlCol="0">
                <a:spAutoFit/>
              </a:bodyPr>
              <a:lstStyle/>
              <a:p>
                <a:pPr algn="ctr"/>
                <a:r>
                  <a:rPr lang="en-US" sz="6600" dirty="0">
                    <a:ln>
                      <a:solidFill>
                        <a:schemeClr val="tx1"/>
                      </a:solidFill>
                    </a:ln>
                    <a:noFill/>
                    <a:latin typeface="+mj-lt"/>
                  </a:rPr>
                  <a:t>4</a:t>
                </a:r>
              </a:p>
            </p:txBody>
          </p:sp>
        </p:grpSp>
        <p:pic>
          <p:nvPicPr>
            <p:cNvPr id="11" name="Graphic 10">
              <a:extLst>
                <a:ext uri="{FF2B5EF4-FFF2-40B4-BE49-F238E27FC236}">
                  <a16:creationId xmlns:a16="http://schemas.microsoft.com/office/drawing/2014/main" id="{269A0E61-FD4C-EDBF-878D-C136D3504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390" y="1248640"/>
              <a:ext cx="1622951" cy="1607784"/>
            </a:xfrm>
            <a:prstGeom prst="rect">
              <a:avLst/>
            </a:prstGeom>
          </p:spPr>
        </p:pic>
        <p:pic>
          <p:nvPicPr>
            <p:cNvPr id="12" name="Graphic 11">
              <a:extLst>
                <a:ext uri="{FF2B5EF4-FFF2-40B4-BE49-F238E27FC236}">
                  <a16:creationId xmlns:a16="http://schemas.microsoft.com/office/drawing/2014/main" id="{F67C2680-5BEB-6FE9-FDA5-F2B133A806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5341" y="1822290"/>
              <a:ext cx="1188720" cy="57428"/>
            </a:xfrm>
            <a:prstGeom prst="rect">
              <a:avLst/>
            </a:prstGeom>
          </p:spPr>
        </p:pic>
        <p:pic>
          <p:nvPicPr>
            <p:cNvPr id="13" name="Graphic 12">
              <a:extLst>
                <a:ext uri="{FF2B5EF4-FFF2-40B4-BE49-F238E27FC236}">
                  <a16:creationId xmlns:a16="http://schemas.microsoft.com/office/drawing/2014/main" id="{872C067E-31BB-B498-2D7B-C44A8B2586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1529" y="1248640"/>
              <a:ext cx="1585033" cy="1600200"/>
            </a:xfrm>
            <a:prstGeom prst="rect">
              <a:avLst/>
            </a:prstGeom>
          </p:spPr>
        </p:pic>
        <p:pic>
          <p:nvPicPr>
            <p:cNvPr id="14" name="Graphic 13">
              <a:extLst>
                <a:ext uri="{FF2B5EF4-FFF2-40B4-BE49-F238E27FC236}">
                  <a16:creationId xmlns:a16="http://schemas.microsoft.com/office/drawing/2014/main" id="{CB1C697A-4A67-0D55-443A-4CA4A64D08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5116" y="2388158"/>
              <a:ext cx="1188720" cy="57428"/>
            </a:xfrm>
            <a:prstGeom prst="rect">
              <a:avLst/>
            </a:prstGeom>
          </p:spPr>
        </p:pic>
        <p:pic>
          <p:nvPicPr>
            <p:cNvPr id="15" name="Graphic 14">
              <a:extLst>
                <a:ext uri="{FF2B5EF4-FFF2-40B4-BE49-F238E27FC236}">
                  <a16:creationId xmlns:a16="http://schemas.microsoft.com/office/drawing/2014/main" id="{E184E86D-BAFD-12C3-95B8-C1F602348A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5461" y="1817823"/>
              <a:ext cx="1188720" cy="57428"/>
            </a:xfrm>
            <a:prstGeom prst="rect">
              <a:avLst/>
            </a:prstGeom>
          </p:spPr>
        </p:pic>
        <p:grpSp>
          <p:nvGrpSpPr>
            <p:cNvPr id="16" name="Group 15">
              <a:extLst>
                <a:ext uri="{FF2B5EF4-FFF2-40B4-BE49-F238E27FC236}">
                  <a16:creationId xmlns:a16="http://schemas.microsoft.com/office/drawing/2014/main" id="{3AEF33BF-05BD-B742-55C1-668E1F37ECB5}"/>
                </a:ext>
              </a:extLst>
            </p:cNvPr>
            <p:cNvGrpSpPr/>
            <p:nvPr/>
          </p:nvGrpSpPr>
          <p:grpSpPr>
            <a:xfrm>
              <a:off x="1089328" y="1494742"/>
              <a:ext cx="1080594" cy="1139800"/>
              <a:chOff x="1089328" y="1749181"/>
              <a:chExt cx="1080594" cy="1139800"/>
            </a:xfrm>
          </p:grpSpPr>
          <p:sp>
            <p:nvSpPr>
              <p:cNvPr id="20" name="TextBox 19">
                <a:extLst>
                  <a:ext uri="{FF2B5EF4-FFF2-40B4-BE49-F238E27FC236}">
                    <a16:creationId xmlns:a16="http://schemas.microsoft.com/office/drawing/2014/main" id="{23AD5B51-DBFE-2C4A-6E22-6E2FCD5E6A75}"/>
                  </a:ext>
                </a:extLst>
              </p:cNvPr>
              <p:cNvSpPr txBox="1"/>
              <p:nvPr/>
            </p:nvSpPr>
            <p:spPr>
              <a:xfrm>
                <a:off x="1089328" y="1749181"/>
                <a:ext cx="1057524" cy="1107996"/>
              </a:xfrm>
              <a:prstGeom prst="rect">
                <a:avLst/>
              </a:prstGeom>
              <a:noFill/>
            </p:spPr>
            <p:txBody>
              <a:bodyPr wrap="square" rtlCol="0">
                <a:spAutoFit/>
              </a:bodyPr>
              <a:lstStyle/>
              <a:p>
                <a:pPr algn="ctr"/>
                <a:r>
                  <a:rPr lang="en-US" sz="6600" dirty="0">
                    <a:solidFill>
                      <a:srgbClr val="EA7C30"/>
                    </a:solidFill>
                    <a:latin typeface="+mj-lt"/>
                  </a:rPr>
                  <a:t>1</a:t>
                </a:r>
              </a:p>
            </p:txBody>
          </p:sp>
          <p:sp>
            <p:nvSpPr>
              <p:cNvPr id="21" name="TextBox 20">
                <a:extLst>
                  <a:ext uri="{FF2B5EF4-FFF2-40B4-BE49-F238E27FC236}">
                    <a16:creationId xmlns:a16="http://schemas.microsoft.com/office/drawing/2014/main" id="{C472DB49-B615-1AFD-199E-554E17535498}"/>
                  </a:ext>
                </a:extLst>
              </p:cNvPr>
              <p:cNvSpPr txBox="1"/>
              <p:nvPr/>
            </p:nvSpPr>
            <p:spPr>
              <a:xfrm>
                <a:off x="1112398" y="1780985"/>
                <a:ext cx="1057524" cy="1107996"/>
              </a:xfrm>
              <a:prstGeom prst="rect">
                <a:avLst/>
              </a:prstGeom>
              <a:noFill/>
            </p:spPr>
            <p:txBody>
              <a:bodyPr wrap="square" rtlCol="0">
                <a:spAutoFit/>
              </a:bodyPr>
              <a:lstStyle/>
              <a:p>
                <a:pPr algn="ctr"/>
                <a:r>
                  <a:rPr lang="en-US" sz="6600" dirty="0">
                    <a:ln>
                      <a:solidFill>
                        <a:schemeClr val="tx1"/>
                      </a:solidFill>
                    </a:ln>
                    <a:noFill/>
                    <a:latin typeface="+mj-lt"/>
                  </a:rPr>
                  <a:t>1</a:t>
                </a:r>
              </a:p>
            </p:txBody>
          </p:sp>
        </p:grpSp>
        <p:grpSp>
          <p:nvGrpSpPr>
            <p:cNvPr id="17" name="Group 16">
              <a:extLst>
                <a:ext uri="{FF2B5EF4-FFF2-40B4-BE49-F238E27FC236}">
                  <a16:creationId xmlns:a16="http://schemas.microsoft.com/office/drawing/2014/main" id="{99700FC3-C9E7-B20B-D62C-009A13823380}"/>
                </a:ext>
              </a:extLst>
            </p:cNvPr>
            <p:cNvGrpSpPr/>
            <p:nvPr/>
          </p:nvGrpSpPr>
          <p:grpSpPr>
            <a:xfrm>
              <a:off x="9797191" y="1796893"/>
              <a:ext cx="1080594" cy="601669"/>
              <a:chOff x="9797191" y="2051332"/>
              <a:chExt cx="1080594" cy="601669"/>
            </a:xfrm>
          </p:grpSpPr>
          <p:sp>
            <p:nvSpPr>
              <p:cNvPr id="18" name="TextBox 17">
                <a:extLst>
                  <a:ext uri="{FF2B5EF4-FFF2-40B4-BE49-F238E27FC236}">
                    <a16:creationId xmlns:a16="http://schemas.microsoft.com/office/drawing/2014/main" id="{6786C6F8-CF06-C7DE-E335-B60F3281F9F8}"/>
                  </a:ext>
                </a:extLst>
              </p:cNvPr>
              <p:cNvSpPr txBox="1"/>
              <p:nvPr/>
            </p:nvSpPr>
            <p:spPr>
              <a:xfrm>
                <a:off x="9797191" y="2051332"/>
                <a:ext cx="1057524" cy="584775"/>
              </a:xfrm>
              <a:prstGeom prst="rect">
                <a:avLst/>
              </a:prstGeom>
              <a:noFill/>
            </p:spPr>
            <p:txBody>
              <a:bodyPr wrap="square" rtlCol="0">
                <a:spAutoFit/>
              </a:bodyPr>
              <a:lstStyle/>
              <a:p>
                <a:pPr algn="ctr"/>
                <a:r>
                  <a:rPr lang="en-US" sz="3200" dirty="0">
                    <a:solidFill>
                      <a:srgbClr val="ED452F"/>
                    </a:solidFill>
                    <a:latin typeface="+mj-lt"/>
                  </a:rPr>
                  <a:t>x24</a:t>
                </a:r>
              </a:p>
            </p:txBody>
          </p:sp>
          <p:sp>
            <p:nvSpPr>
              <p:cNvPr id="19" name="TextBox 18">
                <a:extLst>
                  <a:ext uri="{FF2B5EF4-FFF2-40B4-BE49-F238E27FC236}">
                    <a16:creationId xmlns:a16="http://schemas.microsoft.com/office/drawing/2014/main" id="{6D21E72E-4E8C-89AD-E428-4B66DFE838CE}"/>
                  </a:ext>
                </a:extLst>
              </p:cNvPr>
              <p:cNvSpPr txBox="1"/>
              <p:nvPr/>
            </p:nvSpPr>
            <p:spPr>
              <a:xfrm>
                <a:off x="9820261" y="2068226"/>
                <a:ext cx="1057524" cy="584775"/>
              </a:xfrm>
              <a:prstGeom prst="rect">
                <a:avLst/>
              </a:prstGeom>
              <a:noFill/>
            </p:spPr>
            <p:txBody>
              <a:bodyPr wrap="square" rtlCol="0">
                <a:spAutoFit/>
              </a:bodyPr>
              <a:lstStyle/>
              <a:p>
                <a:pPr algn="ctr"/>
                <a:r>
                  <a:rPr lang="en-US" sz="3200" dirty="0">
                    <a:ln>
                      <a:solidFill>
                        <a:schemeClr val="tx1"/>
                      </a:solidFill>
                    </a:ln>
                    <a:noFill/>
                    <a:latin typeface="+mj-lt"/>
                  </a:rPr>
                  <a:t>x24</a:t>
                </a:r>
              </a:p>
            </p:txBody>
          </p:sp>
        </p:grpSp>
      </p:grpSp>
      <p:sp>
        <p:nvSpPr>
          <p:cNvPr id="29" name="Rectangle 2">
            <a:extLst>
              <a:ext uri="{FF2B5EF4-FFF2-40B4-BE49-F238E27FC236}">
                <a16:creationId xmlns:a16="http://schemas.microsoft.com/office/drawing/2014/main" id="{F302E118-937F-5FDE-C534-4E4EA595B2FF}"/>
              </a:ext>
            </a:extLst>
          </p:cNvPr>
          <p:cNvSpPr txBox="1">
            <a:spLocks noChangeArrowheads="1"/>
          </p:cNvSpPr>
          <p:nvPr/>
        </p:nvSpPr>
        <p:spPr>
          <a:xfrm>
            <a:off x="9282135" y="3791820"/>
            <a:ext cx="2478708" cy="2820493"/>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chemeClr val="bg1"/>
                </a:solidFill>
                <a:effectLst/>
                <a:uLnTx/>
                <a:uFillTx/>
                <a:latin typeface="Lato" panose="020F0502020204030203" pitchFamily="34" charset="77"/>
                <a:ea typeface="+mn-ea"/>
                <a:cs typeface="Arial" panose="020B0604020202020204" pitchFamily="34" charset="0"/>
              </a:rPr>
              <a:t>к концу 2024 года</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1" u="none" strike="noStrike" kern="1200" cap="none" spc="0" normalizeH="0" baseline="0" noProof="0" dirty="0">
                <a:ln>
                  <a:noFill/>
                </a:ln>
                <a:solidFill>
                  <a:schemeClr val="bg1"/>
                </a:solidFill>
                <a:effectLst/>
                <a:uLnTx/>
                <a:uFillTx/>
                <a:latin typeface="Lato" panose="020F0502020204030203" pitchFamily="34" charset="77"/>
                <a:ea typeface="+mn-ea"/>
                <a:cs typeface="Arial" panose="020B0604020202020204" pitchFamily="34" charset="0"/>
              </a:rPr>
              <a:t>Крайний срок для обеспечения наличия «персонала, материалов, пространства, систем и поддержки», необходимых для того, чтобы более короткие схемы лечения ТБ стали доступными для всех и повсюду в соответствии с правами человека.</a:t>
            </a:r>
            <a:endParaRPr kumimoji="0" lang="en-US" sz="1400" b="0" i="1" u="none" strike="noStrike" kern="1200" cap="none" spc="0" normalizeH="0" baseline="0" noProof="0" dirty="0">
              <a:ln>
                <a:noFill/>
              </a:ln>
              <a:solidFill>
                <a:schemeClr val="bg1"/>
              </a:solidFill>
              <a:effectLst/>
              <a:uLnTx/>
              <a:uFillTx/>
              <a:latin typeface="Lato" panose="020F0502020204030203" pitchFamily="34" charset="77"/>
              <a:ea typeface="+mn-ea"/>
              <a:cs typeface="Arial" panose="020B0604020202020204" pitchFamily="34" charset="0"/>
            </a:endParaRPr>
          </a:p>
        </p:txBody>
      </p:sp>
      <p:sp>
        <p:nvSpPr>
          <p:cNvPr id="30" name="Rectangle 2">
            <a:extLst>
              <a:ext uri="{FF2B5EF4-FFF2-40B4-BE49-F238E27FC236}">
                <a16:creationId xmlns:a16="http://schemas.microsoft.com/office/drawing/2014/main" id="{F800AECF-CBB5-26B7-E722-689E9E078663}"/>
              </a:ext>
            </a:extLst>
          </p:cNvPr>
          <p:cNvSpPr txBox="1">
            <a:spLocks noChangeArrowheads="1"/>
          </p:cNvSpPr>
          <p:nvPr/>
        </p:nvSpPr>
        <p:spPr>
          <a:xfrm>
            <a:off x="574486" y="5376286"/>
            <a:ext cx="7394344" cy="1054526"/>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srgbClr val="389ED7"/>
                </a:solidFill>
                <a:effectLst/>
                <a:uLnTx/>
                <a:uFillTx/>
                <a:latin typeface="Lato" panose="020F0502020204030203" pitchFamily="34" charset="77"/>
                <a:ea typeface="+mn-ea"/>
                <a:cs typeface="Arial" panose="020B0604020202020204" pitchFamily="34" charset="0"/>
              </a:rPr>
              <a:t>и приоритетные исследования для распространения преимуществ коротких схем лечения и профилактики на все группы, которые в настоящее время не могут их использовать из-за пробелов в данных или исключений из исследований.</a:t>
            </a:r>
            <a:endParaRPr kumimoji="0" lang="en-US" sz="1600" i="0" u="none" strike="noStrike" kern="1200" cap="none" spc="0" normalizeH="0" baseline="0" noProof="0" dirty="0">
              <a:ln>
                <a:noFill/>
              </a:ln>
              <a:solidFill>
                <a:srgbClr val="389ED7"/>
              </a:solidFill>
              <a:effectLst/>
              <a:uLnTx/>
              <a:uFillTx/>
              <a:latin typeface="Lato" panose="020F0502020204030203" pitchFamily="34" charset="77"/>
              <a:ea typeface="+mn-ea"/>
              <a:cs typeface="Arial" panose="020B0604020202020204" pitchFamily="34" charset="0"/>
            </a:endParaRPr>
          </a:p>
        </p:txBody>
      </p:sp>
      <p:grpSp>
        <p:nvGrpSpPr>
          <p:cNvPr id="42" name="Group 41">
            <a:extLst>
              <a:ext uri="{FF2B5EF4-FFF2-40B4-BE49-F238E27FC236}">
                <a16:creationId xmlns:a16="http://schemas.microsoft.com/office/drawing/2014/main" id="{CC7D8F32-FBBE-CFE3-C4A3-B7A567D340E3}"/>
              </a:ext>
            </a:extLst>
          </p:cNvPr>
          <p:cNvGrpSpPr/>
          <p:nvPr/>
        </p:nvGrpSpPr>
        <p:grpSpPr>
          <a:xfrm>
            <a:off x="455619" y="3916282"/>
            <a:ext cx="3094566" cy="1066089"/>
            <a:chOff x="455619" y="3916282"/>
            <a:chExt cx="3094566" cy="1066089"/>
          </a:xfrm>
        </p:grpSpPr>
        <p:sp>
          <p:nvSpPr>
            <p:cNvPr id="43" name="Terminator 42">
              <a:extLst>
                <a:ext uri="{FF2B5EF4-FFF2-40B4-BE49-F238E27FC236}">
                  <a16:creationId xmlns:a16="http://schemas.microsoft.com/office/drawing/2014/main" id="{825219C3-2523-812B-3507-B7168F7767C7}"/>
                </a:ext>
              </a:extLst>
            </p:cNvPr>
            <p:cNvSpPr/>
            <p:nvPr/>
          </p:nvSpPr>
          <p:spPr>
            <a:xfrm>
              <a:off x="455619" y="3916282"/>
              <a:ext cx="3044525" cy="1066089"/>
            </a:xfrm>
            <a:prstGeom prst="flowChartTerminator">
              <a:avLst/>
            </a:prstGeom>
            <a:solidFill>
              <a:srgbClr val="EA7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EA7C30"/>
                </a:highlight>
              </a:endParaRPr>
            </a:p>
          </p:txBody>
        </p:sp>
        <p:sp>
          <p:nvSpPr>
            <p:cNvPr id="44" name="TextBox 43">
              <a:extLst>
                <a:ext uri="{FF2B5EF4-FFF2-40B4-BE49-F238E27FC236}">
                  <a16:creationId xmlns:a16="http://schemas.microsoft.com/office/drawing/2014/main" id="{6570A0E8-1D31-5F53-58F3-1D525CE67F32}"/>
                </a:ext>
              </a:extLst>
            </p:cNvPr>
            <p:cNvSpPr txBox="1"/>
            <p:nvPr/>
          </p:nvSpPr>
          <p:spPr>
            <a:xfrm>
              <a:off x="645429" y="3960844"/>
              <a:ext cx="2904756" cy="954107"/>
            </a:xfrm>
            <a:prstGeom prst="rect">
              <a:avLst/>
            </a:prstGeom>
            <a:noFill/>
          </p:spPr>
          <p:txBody>
            <a:bodyPr wrap="square" rtlCol="0" anchor="ctr">
              <a:spAutoFit/>
            </a:bodyPr>
            <a:lstStyle/>
            <a:p>
              <a:r>
                <a:rPr lang="en-GT" sz="1400" b="1">
                  <a:solidFill>
                    <a:schemeClr val="bg1"/>
                  </a:solidFill>
                  <a:latin typeface="Lato" panose="020F0502020204030203" pitchFamily="34" charset="77"/>
                </a:rPr>
                <a:t>1HP (1 </a:t>
              </a:r>
              <a:r>
                <a:rPr lang="ru-RU" sz="1400" b="1" dirty="0">
                  <a:solidFill>
                    <a:schemeClr val="bg1"/>
                  </a:solidFill>
                  <a:latin typeface="Lato" panose="020F0502020204030203" pitchFamily="34" charset="77"/>
                </a:rPr>
                <a:t>месяц ежедневно)</a:t>
              </a:r>
            </a:p>
            <a:p>
              <a:r>
                <a:rPr lang="ru-RU" sz="1400" b="1" dirty="0">
                  <a:solidFill>
                    <a:schemeClr val="bg1"/>
                  </a:solidFill>
                  <a:latin typeface="Lato" panose="020F0502020204030203" pitchFamily="34" charset="77"/>
                </a:rPr>
                <a:t>3</a:t>
              </a:r>
              <a:r>
                <a:rPr lang="en-GT" sz="1400" b="1">
                  <a:solidFill>
                    <a:schemeClr val="bg1"/>
                  </a:solidFill>
                  <a:latin typeface="Lato" panose="020F0502020204030203" pitchFamily="34" charset="77"/>
                </a:rPr>
                <a:t>HP (3 </a:t>
              </a:r>
              <a:r>
                <a:rPr lang="ru-RU" sz="1400" b="1" dirty="0">
                  <a:solidFill>
                    <a:schemeClr val="bg1"/>
                  </a:solidFill>
                  <a:latin typeface="Lato" panose="020F0502020204030203" pitchFamily="34" charset="77"/>
                </a:rPr>
                <a:t>месяца раз в неделю)</a:t>
              </a:r>
            </a:p>
            <a:p>
              <a:r>
                <a:rPr lang="ru-RU" sz="1400" b="1" dirty="0">
                  <a:solidFill>
                    <a:schemeClr val="bg1"/>
                  </a:solidFill>
                  <a:latin typeface="Lato" panose="020F0502020204030203" pitchFamily="34" charset="77"/>
                </a:rPr>
                <a:t>3</a:t>
              </a:r>
              <a:r>
                <a:rPr lang="en-GT" sz="1400" b="1">
                  <a:solidFill>
                    <a:schemeClr val="bg1"/>
                  </a:solidFill>
                  <a:latin typeface="Lato" panose="020F0502020204030203" pitchFamily="34" charset="77"/>
                </a:rPr>
                <a:t>HR (3 </a:t>
              </a:r>
              <a:r>
                <a:rPr lang="ru-RU" sz="1400" b="1" dirty="0">
                  <a:solidFill>
                    <a:schemeClr val="bg1"/>
                  </a:solidFill>
                  <a:latin typeface="Lato" panose="020F0502020204030203" pitchFamily="34" charset="77"/>
                </a:rPr>
                <a:t>месяца ежедневно, </a:t>
              </a:r>
              <a:br>
                <a:rPr lang="ru-RU" sz="1400" b="1" dirty="0">
                  <a:solidFill>
                    <a:schemeClr val="bg1"/>
                  </a:solidFill>
                  <a:latin typeface="Lato" panose="020F0502020204030203" pitchFamily="34" charset="77"/>
                </a:rPr>
              </a:br>
              <a:r>
                <a:rPr lang="ru-RU" sz="1400" b="1" dirty="0">
                  <a:solidFill>
                    <a:schemeClr val="bg1"/>
                  </a:solidFill>
                  <a:latin typeface="Lato" panose="020F0502020204030203" pitchFamily="34" charset="77"/>
                </a:rPr>
                <a:t>         для детей)</a:t>
              </a:r>
              <a:endParaRPr lang="en-GT" sz="1400" dirty="0">
                <a:solidFill>
                  <a:schemeClr val="bg1"/>
                </a:solidFill>
                <a:latin typeface="Lato" panose="020F0502020204030203" pitchFamily="34" charset="77"/>
              </a:endParaRPr>
            </a:p>
          </p:txBody>
        </p:sp>
      </p:grpSp>
      <p:grpSp>
        <p:nvGrpSpPr>
          <p:cNvPr id="45" name="Group 44">
            <a:extLst>
              <a:ext uri="{FF2B5EF4-FFF2-40B4-BE49-F238E27FC236}">
                <a16:creationId xmlns:a16="http://schemas.microsoft.com/office/drawing/2014/main" id="{4777AAA8-D22E-59F2-732B-4D958D3427FE}"/>
              </a:ext>
            </a:extLst>
          </p:cNvPr>
          <p:cNvGrpSpPr/>
          <p:nvPr/>
        </p:nvGrpSpPr>
        <p:grpSpPr>
          <a:xfrm>
            <a:off x="3589595" y="3866308"/>
            <a:ext cx="2719454" cy="1169551"/>
            <a:chOff x="3589595" y="3866308"/>
            <a:chExt cx="2719454" cy="1169551"/>
          </a:xfrm>
        </p:grpSpPr>
        <p:sp>
          <p:nvSpPr>
            <p:cNvPr id="46" name="Terminator 45">
              <a:extLst>
                <a:ext uri="{FF2B5EF4-FFF2-40B4-BE49-F238E27FC236}">
                  <a16:creationId xmlns:a16="http://schemas.microsoft.com/office/drawing/2014/main" id="{EE0A7A2E-4C25-F4E6-75D5-097676265F2E}"/>
                </a:ext>
              </a:extLst>
            </p:cNvPr>
            <p:cNvSpPr/>
            <p:nvPr/>
          </p:nvSpPr>
          <p:spPr>
            <a:xfrm>
              <a:off x="3589595" y="3916282"/>
              <a:ext cx="2649115" cy="1066089"/>
            </a:xfrm>
            <a:prstGeom prst="flowChartTerminator">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EA7C30"/>
                </a:highlight>
              </a:endParaRPr>
            </a:p>
          </p:txBody>
        </p:sp>
        <p:sp>
          <p:nvSpPr>
            <p:cNvPr id="47" name="TextBox 46">
              <a:extLst>
                <a:ext uri="{FF2B5EF4-FFF2-40B4-BE49-F238E27FC236}">
                  <a16:creationId xmlns:a16="http://schemas.microsoft.com/office/drawing/2014/main" id="{041D6CA0-CA6E-AABF-91E1-777644825602}"/>
                </a:ext>
              </a:extLst>
            </p:cNvPr>
            <p:cNvSpPr txBox="1"/>
            <p:nvPr/>
          </p:nvSpPr>
          <p:spPr>
            <a:xfrm>
              <a:off x="3857111" y="3866308"/>
              <a:ext cx="2451938" cy="1169551"/>
            </a:xfrm>
            <a:prstGeom prst="rect">
              <a:avLst/>
            </a:prstGeom>
            <a:noFill/>
          </p:spPr>
          <p:txBody>
            <a:bodyPr wrap="square" rtlCol="0" anchor="ctr">
              <a:spAutoFit/>
            </a:bodyPr>
            <a:lstStyle/>
            <a:p>
              <a:r>
                <a:rPr lang="en-GT" sz="1400" b="1">
                  <a:solidFill>
                    <a:schemeClr val="bg1"/>
                  </a:solidFill>
                  <a:latin typeface="Lato" panose="020F0502020204030203" pitchFamily="34" charset="77"/>
                </a:rPr>
                <a:t>4HPMZ (4 </a:t>
              </a:r>
              <a:r>
                <a:rPr lang="ru-RU" sz="1400" b="1" dirty="0">
                  <a:solidFill>
                    <a:schemeClr val="bg1"/>
                  </a:solidFill>
                  <a:latin typeface="Lato" panose="020F0502020204030203" pitchFamily="34" charset="77"/>
                </a:rPr>
                <a:t>месяца для взрослых и подростков)</a:t>
              </a:r>
            </a:p>
            <a:p>
              <a:r>
                <a:rPr lang="ru-RU" sz="1400" b="1" dirty="0">
                  <a:solidFill>
                    <a:schemeClr val="bg1"/>
                  </a:solidFill>
                  <a:latin typeface="Lato" panose="020F0502020204030203" pitchFamily="34" charset="77"/>
                </a:rPr>
                <a:t>4</a:t>
              </a:r>
              <a:r>
                <a:rPr lang="en-GT" sz="1400" b="1">
                  <a:solidFill>
                    <a:schemeClr val="bg1"/>
                  </a:solidFill>
                  <a:latin typeface="Lato" panose="020F0502020204030203" pitchFamily="34" charset="77"/>
                </a:rPr>
                <a:t>HRZE (</a:t>
              </a:r>
              <a:r>
                <a:rPr lang="ru-RU" sz="1400" b="1" dirty="0">
                  <a:solidFill>
                    <a:schemeClr val="bg1"/>
                  </a:solidFill>
                  <a:latin typeface="Lato" panose="020F0502020204030203" pitchFamily="34" charset="77"/>
                </a:rPr>
                <a:t>для детей с нетяжелой формой заболевания)</a:t>
              </a:r>
              <a:endParaRPr lang="en-GT" sz="1400">
                <a:solidFill>
                  <a:schemeClr val="bg1"/>
                </a:solidFill>
                <a:latin typeface="Lato" panose="020F0502020204030203" pitchFamily="34" charset="77"/>
              </a:endParaRPr>
            </a:p>
          </p:txBody>
        </p:sp>
      </p:grpSp>
      <p:grpSp>
        <p:nvGrpSpPr>
          <p:cNvPr id="48" name="Group 47">
            <a:extLst>
              <a:ext uri="{FF2B5EF4-FFF2-40B4-BE49-F238E27FC236}">
                <a16:creationId xmlns:a16="http://schemas.microsoft.com/office/drawing/2014/main" id="{5B86F86A-7303-969F-4B5C-43EAEA6EEB6F}"/>
              </a:ext>
            </a:extLst>
          </p:cNvPr>
          <p:cNvGrpSpPr/>
          <p:nvPr/>
        </p:nvGrpSpPr>
        <p:grpSpPr>
          <a:xfrm>
            <a:off x="6326752" y="3916282"/>
            <a:ext cx="2488846" cy="1066089"/>
            <a:chOff x="6326752" y="3916282"/>
            <a:chExt cx="2488846" cy="1066089"/>
          </a:xfrm>
        </p:grpSpPr>
        <p:sp>
          <p:nvSpPr>
            <p:cNvPr id="49" name="Terminator 48">
              <a:extLst>
                <a:ext uri="{FF2B5EF4-FFF2-40B4-BE49-F238E27FC236}">
                  <a16:creationId xmlns:a16="http://schemas.microsoft.com/office/drawing/2014/main" id="{7C96FA4A-C3F4-4B88-B069-847D157ABAC3}"/>
                </a:ext>
              </a:extLst>
            </p:cNvPr>
            <p:cNvSpPr/>
            <p:nvPr/>
          </p:nvSpPr>
          <p:spPr>
            <a:xfrm>
              <a:off x="6326752" y="3916282"/>
              <a:ext cx="2488846" cy="1066089"/>
            </a:xfrm>
            <a:prstGeom prst="flowChartTerminator">
              <a:avLst/>
            </a:prstGeom>
            <a:solidFill>
              <a:srgbClr val="517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517F33"/>
                </a:highlight>
              </a:endParaRPr>
            </a:p>
          </p:txBody>
        </p:sp>
        <p:sp>
          <p:nvSpPr>
            <p:cNvPr id="50" name="TextBox 49">
              <a:extLst>
                <a:ext uri="{FF2B5EF4-FFF2-40B4-BE49-F238E27FC236}">
                  <a16:creationId xmlns:a16="http://schemas.microsoft.com/office/drawing/2014/main" id="{AECE6CBA-8AFB-A12F-68C2-B4AF6F4FCE46}"/>
                </a:ext>
              </a:extLst>
            </p:cNvPr>
            <p:cNvSpPr txBox="1"/>
            <p:nvPr/>
          </p:nvSpPr>
          <p:spPr>
            <a:xfrm>
              <a:off x="6613381" y="4271173"/>
              <a:ext cx="2017663" cy="307777"/>
            </a:xfrm>
            <a:prstGeom prst="rect">
              <a:avLst/>
            </a:prstGeom>
            <a:noFill/>
          </p:spPr>
          <p:txBody>
            <a:bodyPr wrap="square" rtlCol="0" anchor="ctr">
              <a:spAutoFit/>
            </a:bodyPr>
            <a:lstStyle/>
            <a:p>
              <a:r>
                <a:rPr lang="en-GT" sz="1400" b="1">
                  <a:solidFill>
                    <a:schemeClr val="bg1"/>
                  </a:solidFill>
                  <a:latin typeface="Lato" panose="020F0502020204030203" pitchFamily="34" charset="77"/>
                </a:rPr>
                <a:t>BPaL[M]</a:t>
              </a:r>
              <a:r>
                <a:rPr lang="en-GT" sz="1400">
                  <a:solidFill>
                    <a:schemeClr val="bg1"/>
                  </a:solidFill>
                  <a:latin typeface="Lato" panose="020F0502020204030203" pitchFamily="34" charset="77"/>
                </a:rPr>
                <a:t> </a:t>
              </a:r>
              <a:r>
                <a:rPr lang="ru-RU" sz="1400" dirty="0">
                  <a:solidFill>
                    <a:schemeClr val="bg1"/>
                  </a:solidFill>
                  <a:latin typeface="Lato" panose="020F0502020204030203" pitchFamily="34" charset="77"/>
                </a:rPr>
                <a:t>(</a:t>
              </a:r>
              <a:r>
                <a:rPr lang="en-GT" sz="1400">
                  <a:solidFill>
                    <a:schemeClr val="bg1"/>
                  </a:solidFill>
                  <a:latin typeface="Lato" panose="020F0502020204030203" pitchFamily="34" charset="77"/>
                </a:rPr>
                <a:t>6 </a:t>
              </a:r>
              <a:r>
                <a:rPr lang="ru-RU" sz="1400" dirty="0">
                  <a:solidFill>
                    <a:schemeClr val="bg1"/>
                  </a:solidFill>
                  <a:latin typeface="Lato" panose="020F0502020204030203" pitchFamily="34" charset="77"/>
                </a:rPr>
                <a:t>месяцев)</a:t>
              </a:r>
              <a:endParaRPr lang="en-GT" sz="1400">
                <a:solidFill>
                  <a:schemeClr val="bg1"/>
                </a:solidFill>
                <a:latin typeface="Lato" panose="020F0502020204030203" pitchFamily="34" charset="77"/>
              </a:endParaRPr>
            </a:p>
          </p:txBody>
        </p:sp>
      </p:grpSp>
    </p:spTree>
    <p:extLst>
      <p:ext uri="{BB962C8B-B14F-4D97-AF65-F5344CB8AC3E}">
        <p14:creationId xmlns:p14="http://schemas.microsoft.com/office/powerpoint/2010/main" val="9269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E24A2-F81B-519C-9F44-0D1282C1B7DE}"/>
              </a:ext>
            </a:extLst>
          </p:cNvPr>
          <p:cNvSpPr/>
          <p:nvPr/>
        </p:nvSpPr>
        <p:spPr>
          <a:xfrm>
            <a:off x="0" y="0"/>
            <a:ext cx="12192000" cy="6907190"/>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 name="Title 1">
            <a:extLst>
              <a:ext uri="{FF2B5EF4-FFF2-40B4-BE49-F238E27FC236}">
                <a16:creationId xmlns:a16="http://schemas.microsoft.com/office/drawing/2014/main" id="{FC7551CC-C5F5-F2BF-BD0C-15BAFE39DE52}"/>
              </a:ext>
            </a:extLst>
          </p:cNvPr>
          <p:cNvSpPr>
            <a:spLocks noGrp="1"/>
          </p:cNvSpPr>
          <p:nvPr>
            <p:ph type="title"/>
          </p:nvPr>
        </p:nvSpPr>
        <p:spPr>
          <a:xfrm>
            <a:off x="2765502" y="71675"/>
            <a:ext cx="9079365" cy="1325563"/>
          </a:xfrm>
        </p:spPr>
        <p:txBody>
          <a:bodyPr>
            <a:normAutofit/>
          </a:bodyPr>
          <a:lstStyle/>
          <a:p>
            <a:pPr algn="r"/>
            <a:r>
              <a:rPr lang="ru-RU" sz="6000" b="1" dirty="0">
                <a:solidFill>
                  <a:srgbClr val="F8CB83"/>
                </a:solidFill>
                <a:latin typeface="Lato" panose="020F0502020204030203" pitchFamily="34" charset="77"/>
              </a:rPr>
              <a:t>Дорожная карта</a:t>
            </a:r>
            <a:endParaRPr lang="en-GT" sz="6000" b="1">
              <a:solidFill>
                <a:srgbClr val="F8CB83"/>
              </a:solidFill>
              <a:latin typeface="Lato" panose="020F0502020204030203" pitchFamily="34" charset="77"/>
            </a:endParaRPr>
          </a:p>
        </p:txBody>
      </p:sp>
      <p:sp>
        <p:nvSpPr>
          <p:cNvPr id="3" name="TextBox 2">
            <a:extLst>
              <a:ext uri="{FF2B5EF4-FFF2-40B4-BE49-F238E27FC236}">
                <a16:creationId xmlns:a16="http://schemas.microsoft.com/office/drawing/2014/main" id="{9C515F77-D4EA-9133-3E00-E9A0B4FF2002}"/>
              </a:ext>
            </a:extLst>
          </p:cNvPr>
          <p:cNvSpPr txBox="1"/>
          <p:nvPr/>
        </p:nvSpPr>
        <p:spPr>
          <a:xfrm>
            <a:off x="88232" y="1330500"/>
            <a:ext cx="11409501" cy="3249608"/>
          </a:xfrm>
          <a:prstGeom prst="rect">
            <a:avLst/>
          </a:prstGeom>
          <a:noFill/>
        </p:spPr>
        <p:txBody>
          <a:bodyPr wrap="square" rtlCol="0">
            <a:spAutoFit/>
          </a:bodyPr>
          <a:lstStyle/>
          <a:p>
            <a:pPr>
              <a:spcAft>
                <a:spcPts val="700"/>
              </a:spcAft>
            </a:pPr>
            <a:r>
              <a:rPr lang="ru-RU" sz="1600" dirty="0">
                <a:solidFill>
                  <a:srgbClr val="F8CB83"/>
                </a:solidFill>
                <a:effectLst/>
                <a:latin typeface="Impact" panose="020B0806030902050204" pitchFamily="34" charset="0"/>
              </a:rPr>
              <a:t>Июль</a:t>
            </a:r>
            <a:r>
              <a:rPr lang="en-US" sz="1600" dirty="0">
                <a:solidFill>
                  <a:srgbClr val="F8CB83"/>
                </a:solidFill>
                <a:effectLst/>
                <a:latin typeface="Impact" panose="020B0806030902050204" pitchFamily="34" charset="0"/>
              </a:rPr>
              <a:t> 2022</a:t>
            </a:r>
            <a:r>
              <a:rPr lang="ru-RU" sz="1600" dirty="0">
                <a:solidFill>
                  <a:srgbClr val="F8CB83"/>
                </a:solidFill>
                <a:effectLst/>
                <a:latin typeface="Impact" panose="020B0806030902050204" pitchFamily="34" charset="0"/>
              </a:rPr>
              <a:t> г.</a:t>
            </a:r>
            <a:r>
              <a:rPr lang="en-US" sz="1600" dirty="0">
                <a:solidFill>
                  <a:srgbClr val="F8CB83"/>
                </a:solidFill>
                <a:effectLst/>
                <a:latin typeface="Impact" panose="020B0806030902050204" pitchFamily="34" charset="0"/>
              </a:rPr>
              <a:t> </a:t>
            </a:r>
            <a:r>
              <a:rPr lang="ru-RU" sz="1600" b="1" dirty="0">
                <a:solidFill>
                  <a:schemeClr val="bg1"/>
                </a:solidFill>
                <a:effectLst/>
                <a:latin typeface="Lato" panose="020F0502020204030203" pitchFamily="34" charset="77"/>
              </a:rPr>
              <a:t>На выставке «СПИД 2022» </a:t>
            </a:r>
            <a:r>
              <a:rPr lang="en-US" sz="1600" b="1" dirty="0">
                <a:solidFill>
                  <a:schemeClr val="bg1"/>
                </a:solidFill>
                <a:effectLst/>
                <a:latin typeface="Lato" panose="020F0502020204030203" pitchFamily="34" charset="77"/>
              </a:rPr>
              <a:t>TAG, PIH </a:t>
            </a:r>
            <a:r>
              <a:rPr lang="ru-RU" sz="1600" b="1" dirty="0">
                <a:solidFill>
                  <a:schemeClr val="bg1"/>
                </a:solidFill>
                <a:effectLst/>
                <a:latin typeface="Lato" panose="020F0502020204030203" pitchFamily="34" charset="77"/>
              </a:rPr>
              <a:t>и </a:t>
            </a:r>
            <a:r>
              <a:rPr lang="en-US" sz="1600" b="1" dirty="0">
                <a:solidFill>
                  <a:schemeClr val="bg1"/>
                </a:solidFill>
                <a:effectLst/>
                <a:latin typeface="Lato" panose="020F0502020204030203" pitchFamily="34" charset="77"/>
              </a:rPr>
              <a:t>MSF </a:t>
            </a:r>
            <a:r>
              <a:rPr lang="ru-RU" sz="1600" b="1" dirty="0">
                <a:solidFill>
                  <a:schemeClr val="bg1"/>
                </a:solidFill>
                <a:effectLst/>
                <a:latin typeface="Lato" panose="020F0502020204030203" pitchFamily="34" charset="77"/>
              </a:rPr>
              <a:t>объявляют о начале кампании 1/4/6</a:t>
            </a:r>
            <a:r>
              <a:rPr lang="en-US" sz="1600" b="1" dirty="0">
                <a:solidFill>
                  <a:schemeClr val="bg1"/>
                </a:solidFill>
                <a:effectLst/>
                <a:latin typeface="Lato" panose="020F0502020204030203" pitchFamily="34" charset="77"/>
              </a:rPr>
              <a:t>x24</a:t>
            </a:r>
            <a:r>
              <a:rPr lang="ru-RU" sz="1600" b="1" dirty="0">
                <a:solidFill>
                  <a:schemeClr val="bg1"/>
                </a:solidFill>
                <a:effectLst/>
                <a:latin typeface="Lato" panose="020F0502020204030203" pitchFamily="34" charset="77"/>
              </a:rPr>
              <a:t>.</a:t>
            </a:r>
            <a:endParaRPr lang="en-US" sz="1600" dirty="0">
              <a:solidFill>
                <a:schemeClr val="bg1"/>
              </a:solidFill>
              <a:effectLst/>
            </a:endParaRPr>
          </a:p>
          <a:p>
            <a:pPr>
              <a:spcAft>
                <a:spcPts val="700"/>
              </a:spcAft>
            </a:pPr>
            <a:r>
              <a:rPr lang="ru-RU" sz="1600" dirty="0">
                <a:solidFill>
                  <a:srgbClr val="F8CB83"/>
                </a:solidFill>
                <a:effectLst/>
                <a:latin typeface="Impact" panose="020B0806030902050204" pitchFamily="34" charset="0"/>
              </a:rPr>
              <a:t>Июль</a:t>
            </a:r>
            <a:r>
              <a:rPr lang="en-US" sz="1600" dirty="0">
                <a:solidFill>
                  <a:srgbClr val="F8CB83"/>
                </a:solidFill>
                <a:effectLst/>
                <a:latin typeface="Impact" panose="020B0806030902050204" pitchFamily="34" charset="0"/>
              </a:rPr>
              <a:t> 2022</a:t>
            </a:r>
            <a:r>
              <a:rPr lang="ru-RU" sz="1600" dirty="0">
                <a:solidFill>
                  <a:srgbClr val="F8CB83"/>
                </a:solidFill>
                <a:effectLst/>
                <a:latin typeface="Impact" panose="020B0806030902050204" pitchFamily="34" charset="0"/>
              </a:rPr>
              <a:t> г.</a:t>
            </a:r>
            <a:r>
              <a:rPr lang="en-US" sz="1600" dirty="0">
                <a:solidFill>
                  <a:srgbClr val="F8CB83"/>
                </a:solidFill>
                <a:effectLst/>
                <a:latin typeface="Impact" panose="020B0806030902050204" pitchFamily="34" charset="0"/>
              </a:rPr>
              <a:t> </a:t>
            </a:r>
            <a:r>
              <a:rPr lang="ru-RU" sz="1600" b="1" dirty="0">
                <a:solidFill>
                  <a:schemeClr val="bg1"/>
                </a:solidFill>
                <a:effectLst/>
                <a:latin typeface="Lato" panose="020F0502020204030203" pitchFamily="34" charset="77"/>
              </a:rPr>
              <a:t>Глобальный фонд включает схемы 1/4/6 в перечень основных программ в Информационном бюллетене по туберкулезу.</a:t>
            </a:r>
            <a:endParaRPr lang="en-US" sz="1600" dirty="0">
              <a:solidFill>
                <a:schemeClr val="bg1"/>
              </a:solidFill>
              <a:effectLst/>
              <a:latin typeface="Impact" panose="020B0806030902050204" pitchFamily="34" charset="0"/>
            </a:endParaRPr>
          </a:p>
          <a:p>
            <a:pPr>
              <a:spcAft>
                <a:spcPts val="700"/>
              </a:spcAft>
            </a:pPr>
            <a:r>
              <a:rPr lang="ru-RU" sz="1600" dirty="0">
                <a:solidFill>
                  <a:srgbClr val="F8CB83"/>
                </a:solidFill>
                <a:effectLst/>
                <a:latin typeface="Impact" panose="020B0806030902050204" pitchFamily="34" charset="0"/>
              </a:rPr>
              <a:t>Октябрь</a:t>
            </a:r>
            <a:r>
              <a:rPr lang="en-US" sz="1600" dirty="0">
                <a:solidFill>
                  <a:srgbClr val="F8CB83"/>
                </a:solidFill>
                <a:effectLst/>
                <a:latin typeface="Impact" panose="020B0806030902050204" pitchFamily="34" charset="0"/>
              </a:rPr>
              <a:t> 2022</a:t>
            </a:r>
            <a:r>
              <a:rPr lang="ru-RU" sz="1600" dirty="0">
                <a:solidFill>
                  <a:srgbClr val="F8CB83"/>
                </a:solidFill>
                <a:effectLst/>
                <a:latin typeface="Impact" panose="020B0806030902050204" pitchFamily="34" charset="0"/>
              </a:rPr>
              <a:t> г.</a:t>
            </a:r>
            <a:r>
              <a:rPr lang="en-US" sz="1600" dirty="0">
                <a:solidFill>
                  <a:srgbClr val="F8CB83"/>
                </a:solidFill>
                <a:effectLst/>
                <a:latin typeface="Impact" panose="020B0806030902050204" pitchFamily="34" charset="0"/>
              </a:rPr>
              <a:t> </a:t>
            </a:r>
            <a:r>
              <a:rPr lang="en-US" sz="1600" b="1" dirty="0">
                <a:solidFill>
                  <a:schemeClr val="bg1"/>
                </a:solidFill>
                <a:effectLst/>
                <a:latin typeface="Lato" panose="020F0502020204030203" pitchFamily="34" charset="77"/>
              </a:rPr>
              <a:t>USAID </a:t>
            </a:r>
            <a:r>
              <a:rPr lang="ru-RU" sz="1600" b="1" dirty="0">
                <a:solidFill>
                  <a:schemeClr val="bg1"/>
                </a:solidFill>
                <a:effectLst/>
                <a:latin typeface="Lato" panose="020F0502020204030203" pitchFamily="34" charset="77"/>
              </a:rPr>
              <a:t>проводит кампанию 1/4/6×24 «Призыв к действию». Ключевые субъекты глобального здравоохранения принимают на себя обязательства в рамках этой кампании.</a:t>
            </a:r>
            <a:r>
              <a:rPr lang="en-US" sz="1600" b="1" dirty="0">
                <a:solidFill>
                  <a:schemeClr val="bg1"/>
                </a:solidFill>
                <a:effectLst/>
                <a:latin typeface="Lato" panose="020F0502020204030203" pitchFamily="34" charset="77"/>
              </a:rPr>
              <a:t> </a:t>
            </a:r>
            <a:endParaRPr lang="en-US" sz="1600" dirty="0">
              <a:solidFill>
                <a:schemeClr val="bg1"/>
              </a:solidFill>
              <a:effectLst/>
            </a:endParaRPr>
          </a:p>
          <a:p>
            <a:pPr>
              <a:spcAft>
                <a:spcPts val="700"/>
              </a:spcAft>
            </a:pPr>
            <a:r>
              <a:rPr lang="ru-RU" sz="1600" dirty="0">
                <a:solidFill>
                  <a:srgbClr val="F8CB83"/>
                </a:solidFill>
                <a:effectLst/>
                <a:latin typeface="Impact" panose="020B0806030902050204" pitchFamily="34" charset="0"/>
              </a:rPr>
              <a:t>Ноябрь</a:t>
            </a:r>
            <a:r>
              <a:rPr lang="en-US" sz="1600" dirty="0">
                <a:solidFill>
                  <a:srgbClr val="F8CB83"/>
                </a:solidFill>
                <a:effectLst/>
                <a:latin typeface="Impact" panose="020B0806030902050204" pitchFamily="34" charset="0"/>
              </a:rPr>
              <a:t> 2022</a:t>
            </a:r>
            <a:r>
              <a:rPr lang="ru-RU" sz="1600" dirty="0">
                <a:solidFill>
                  <a:srgbClr val="F8CB83"/>
                </a:solidFill>
                <a:effectLst/>
                <a:latin typeface="Impact" panose="020B0806030902050204" pitchFamily="34" charset="0"/>
              </a:rPr>
              <a:t> г.</a:t>
            </a:r>
            <a:r>
              <a:rPr lang="en-US" sz="1600" dirty="0">
                <a:solidFill>
                  <a:srgbClr val="F8CB83"/>
                </a:solidFill>
                <a:effectLst/>
                <a:latin typeface="Impact" panose="020B0806030902050204" pitchFamily="34" charset="0"/>
              </a:rPr>
              <a:t> </a:t>
            </a:r>
            <a:r>
              <a:rPr lang="en-US" sz="1600" b="1" dirty="0">
                <a:solidFill>
                  <a:schemeClr val="bg1"/>
                </a:solidFill>
                <a:effectLst/>
                <a:latin typeface="Lato" panose="020F0502020204030203" pitchFamily="34" charset="77"/>
              </a:rPr>
              <a:t>GFAN </a:t>
            </a:r>
            <a:r>
              <a:rPr lang="ru-RU" sz="1600" b="1" dirty="0">
                <a:solidFill>
                  <a:schemeClr val="bg1"/>
                </a:solidFill>
                <a:effectLst/>
                <a:latin typeface="Lato" panose="020F0502020204030203" pitchFamily="34" charset="77"/>
              </a:rPr>
              <a:t>публикует руководство по адвокации для поддержки включения схем 1/4/6 в национальные стратегические планы и запросы на финансирование Глобального фонда.</a:t>
            </a:r>
            <a:r>
              <a:rPr lang="en-US" sz="1600" b="1" dirty="0">
                <a:solidFill>
                  <a:schemeClr val="bg1"/>
                </a:solidFill>
                <a:effectLst/>
                <a:latin typeface="Lato" panose="020F0502020204030203" pitchFamily="34" charset="77"/>
              </a:rPr>
              <a:t> </a:t>
            </a:r>
            <a:endParaRPr lang="en-US" sz="1600" dirty="0">
              <a:solidFill>
                <a:schemeClr val="bg1"/>
              </a:solidFill>
              <a:effectLst/>
            </a:endParaRPr>
          </a:p>
          <a:p>
            <a:pPr>
              <a:spcAft>
                <a:spcPts val="700"/>
              </a:spcAft>
            </a:pPr>
            <a:r>
              <a:rPr lang="ru-RU" sz="1600" dirty="0">
                <a:solidFill>
                  <a:srgbClr val="F8CB83"/>
                </a:solidFill>
                <a:effectLst/>
                <a:latin typeface="Impact" panose="020B0806030902050204" pitchFamily="34" charset="0"/>
              </a:rPr>
              <a:t>Сентябрь</a:t>
            </a:r>
            <a:r>
              <a:rPr lang="en-US" sz="1600" dirty="0">
                <a:solidFill>
                  <a:srgbClr val="F8CB83"/>
                </a:solidFill>
                <a:effectLst/>
                <a:latin typeface="Impact" panose="020B0806030902050204" pitchFamily="34" charset="0"/>
              </a:rPr>
              <a:t> 2023</a:t>
            </a:r>
            <a:r>
              <a:rPr lang="ru-RU" sz="1600" dirty="0">
                <a:solidFill>
                  <a:srgbClr val="F8CB83"/>
                </a:solidFill>
                <a:effectLst/>
                <a:latin typeface="Impact" panose="020B0806030902050204" pitchFamily="34" charset="0"/>
              </a:rPr>
              <a:t> г.</a:t>
            </a:r>
            <a:r>
              <a:rPr lang="en-US" sz="1600" dirty="0">
                <a:solidFill>
                  <a:srgbClr val="F8CB83"/>
                </a:solidFill>
                <a:effectLst/>
                <a:latin typeface="Impact" panose="020B0806030902050204" pitchFamily="34" charset="0"/>
              </a:rPr>
              <a:t> </a:t>
            </a:r>
            <a:r>
              <a:rPr lang="ru-RU" sz="1600" b="1" dirty="0">
                <a:solidFill>
                  <a:schemeClr val="bg1"/>
                </a:solidFill>
                <a:effectLst/>
                <a:latin typeface="Lato" panose="020F0502020204030203" pitchFamily="34" charset="77"/>
              </a:rPr>
              <a:t>Страны-участницы принимают политическую декларацию на заседании высокого уровня ООН по ТБ, признавая право на науку и необходимость расширения доступа к более коротким и безопасным схемам лечения ТБ</a:t>
            </a:r>
            <a:r>
              <a:rPr lang="ru-RU" sz="1600" b="1" dirty="0">
                <a:solidFill>
                  <a:schemeClr val="bg1"/>
                </a:solidFill>
                <a:latin typeface="Lato" panose="020F0502020204030203" pitchFamily="34" charset="77"/>
              </a:rPr>
              <a:t>.</a:t>
            </a:r>
            <a:endParaRPr lang="en-US" sz="1600" b="1" dirty="0">
              <a:solidFill>
                <a:schemeClr val="bg1"/>
              </a:solidFill>
              <a:effectLst/>
              <a:latin typeface="Lato" panose="020F0502020204030203" pitchFamily="34" charset="77"/>
            </a:endParaRPr>
          </a:p>
          <a:p>
            <a:pPr>
              <a:spcAft>
                <a:spcPts val="700"/>
              </a:spcAft>
            </a:pPr>
            <a:r>
              <a:rPr lang="ru-RU" sz="1600" dirty="0">
                <a:solidFill>
                  <a:srgbClr val="F8CB83"/>
                </a:solidFill>
                <a:effectLst/>
                <a:latin typeface="Impact" panose="020B0806030902050204" pitchFamily="34" charset="0"/>
              </a:rPr>
              <a:t>Март</a:t>
            </a:r>
            <a:r>
              <a:rPr lang="en-US" sz="1600" dirty="0">
                <a:solidFill>
                  <a:srgbClr val="F8CB83"/>
                </a:solidFill>
                <a:effectLst/>
                <a:latin typeface="Impact" panose="020B0806030902050204" pitchFamily="34" charset="0"/>
              </a:rPr>
              <a:t> 2024</a:t>
            </a:r>
            <a:r>
              <a:rPr lang="ru-RU" sz="1600" dirty="0">
                <a:solidFill>
                  <a:srgbClr val="F8CB83"/>
                </a:solidFill>
                <a:effectLst/>
                <a:latin typeface="Impact" panose="020B0806030902050204" pitchFamily="34" charset="0"/>
              </a:rPr>
              <a:t> г.</a:t>
            </a:r>
            <a:r>
              <a:rPr lang="en-US" sz="1600" dirty="0">
                <a:solidFill>
                  <a:srgbClr val="F8CB83"/>
                </a:solidFill>
                <a:effectLst/>
                <a:latin typeface="Impact" panose="020B0806030902050204" pitchFamily="34" charset="0"/>
              </a:rPr>
              <a:t> </a:t>
            </a:r>
            <a:r>
              <a:rPr lang="ru-RU" sz="1600" b="1" dirty="0">
                <a:solidFill>
                  <a:schemeClr val="bg1"/>
                </a:solidFill>
                <a:effectLst/>
                <a:latin typeface="Lato" panose="020F0502020204030203" pitchFamily="34" charset="77"/>
              </a:rPr>
              <a:t>Презентация отчета о промежуточных результатах кампании.</a:t>
            </a:r>
            <a:endParaRPr lang="en-US" sz="1600" b="1" dirty="0">
              <a:solidFill>
                <a:schemeClr val="bg1"/>
              </a:solidFill>
              <a:effectLst/>
              <a:latin typeface="Lato" panose="020F0502020204030203" pitchFamily="34" charset="77"/>
            </a:endParaRPr>
          </a:p>
        </p:txBody>
      </p:sp>
      <p:sp>
        <p:nvSpPr>
          <p:cNvPr id="7" name="TextBox 6">
            <a:extLst>
              <a:ext uri="{FF2B5EF4-FFF2-40B4-BE49-F238E27FC236}">
                <a16:creationId xmlns:a16="http://schemas.microsoft.com/office/drawing/2014/main" id="{FC78AD0E-7BDD-6BD4-4B60-0E94605F430A}"/>
              </a:ext>
            </a:extLst>
          </p:cNvPr>
          <p:cNvSpPr txBox="1"/>
          <p:nvPr/>
        </p:nvSpPr>
        <p:spPr>
          <a:xfrm>
            <a:off x="6595226" y="5331482"/>
            <a:ext cx="4227227" cy="1354217"/>
          </a:xfrm>
          <a:prstGeom prst="rect">
            <a:avLst/>
          </a:prstGeom>
          <a:noFill/>
        </p:spPr>
        <p:txBody>
          <a:bodyPr wrap="square" rtlCol="0">
            <a:spAutoFit/>
          </a:bodyPr>
          <a:lstStyle/>
          <a:p>
            <a:r>
              <a:rPr lang="ru-RU" sz="1800" dirty="0">
                <a:solidFill>
                  <a:srgbClr val="ED452F"/>
                </a:solidFill>
                <a:effectLst/>
                <a:latin typeface="Impact" panose="020B0806030902050204" pitchFamily="34" charset="0"/>
              </a:rPr>
              <a:t>сентябрь</a:t>
            </a:r>
            <a:r>
              <a:rPr lang="en-US" sz="1800" dirty="0">
                <a:solidFill>
                  <a:srgbClr val="ED452F"/>
                </a:solidFill>
                <a:effectLst/>
                <a:latin typeface="Impact" panose="020B0806030902050204" pitchFamily="34" charset="0"/>
              </a:rPr>
              <a:t> 2027 </a:t>
            </a:r>
            <a:r>
              <a:rPr lang="ru-RU" sz="1800" dirty="0">
                <a:solidFill>
                  <a:srgbClr val="ED452F"/>
                </a:solidFill>
                <a:effectLst/>
                <a:latin typeface="Impact" panose="020B0806030902050204" pitchFamily="34" charset="0"/>
              </a:rPr>
              <a:t>г.</a:t>
            </a:r>
            <a:endParaRPr lang="en-US" dirty="0">
              <a:solidFill>
                <a:srgbClr val="ED452F"/>
              </a:solidFill>
            </a:endParaRPr>
          </a:p>
          <a:p>
            <a:r>
              <a:rPr lang="ru-RU" sz="1600" b="1" dirty="0">
                <a:solidFill>
                  <a:schemeClr val="bg1"/>
                </a:solidFill>
                <a:effectLst/>
                <a:latin typeface="Lato" panose="020F0502020204030203" pitchFamily="34" charset="77"/>
              </a:rPr>
              <a:t>Крайний срок выполнения странами обязательств по финансированию и реализации, принятых на заседании высокого уровня ООН по ТБ в 2023 г. </a:t>
            </a:r>
            <a:endParaRPr lang="en-US" sz="1600" dirty="0">
              <a:solidFill>
                <a:schemeClr val="bg1"/>
              </a:solidFill>
            </a:endParaRPr>
          </a:p>
        </p:txBody>
      </p:sp>
      <p:sp>
        <p:nvSpPr>
          <p:cNvPr id="9" name="Bent-Up Arrow 8">
            <a:extLst>
              <a:ext uri="{FF2B5EF4-FFF2-40B4-BE49-F238E27FC236}">
                <a16:creationId xmlns:a16="http://schemas.microsoft.com/office/drawing/2014/main" id="{4CBEECAA-8441-6A3C-5348-0A80D7BE48C7}"/>
              </a:ext>
            </a:extLst>
          </p:cNvPr>
          <p:cNvSpPr/>
          <p:nvPr/>
        </p:nvSpPr>
        <p:spPr>
          <a:xfrm rot="5400000">
            <a:off x="856213" y="4138100"/>
            <a:ext cx="1004111" cy="1960391"/>
          </a:xfrm>
          <a:prstGeom prst="bentUpArrow">
            <a:avLst>
              <a:gd name="adj1" fmla="val 25000"/>
              <a:gd name="adj2" fmla="val 27083"/>
              <a:gd name="adj3" fmla="val 50000"/>
            </a:avLst>
          </a:prstGeom>
          <a:solidFill>
            <a:srgbClr val="F8CB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highlight>
                <a:srgbClr val="F8CB83"/>
              </a:highlight>
            </a:endParaRPr>
          </a:p>
        </p:txBody>
      </p:sp>
      <p:sp>
        <p:nvSpPr>
          <p:cNvPr id="10" name="TextBox 9">
            <a:extLst>
              <a:ext uri="{FF2B5EF4-FFF2-40B4-BE49-F238E27FC236}">
                <a16:creationId xmlns:a16="http://schemas.microsoft.com/office/drawing/2014/main" id="{22A66142-A2E8-4716-00F9-8D963516ED69}"/>
              </a:ext>
            </a:extLst>
          </p:cNvPr>
          <p:cNvSpPr txBox="1"/>
          <p:nvPr/>
        </p:nvSpPr>
        <p:spPr>
          <a:xfrm>
            <a:off x="2387541" y="4843223"/>
            <a:ext cx="2838138" cy="861774"/>
          </a:xfrm>
          <a:prstGeom prst="rect">
            <a:avLst/>
          </a:prstGeom>
          <a:noFill/>
        </p:spPr>
        <p:txBody>
          <a:bodyPr wrap="square" rtlCol="0">
            <a:spAutoFit/>
          </a:bodyPr>
          <a:lstStyle/>
          <a:p>
            <a:r>
              <a:rPr lang="ru-RU" sz="1800" dirty="0">
                <a:solidFill>
                  <a:srgbClr val="ED452F"/>
                </a:solidFill>
                <a:effectLst/>
                <a:latin typeface="Impact" panose="020B0806030902050204" pitchFamily="34" charset="0"/>
              </a:rPr>
              <a:t>декабрь</a:t>
            </a:r>
            <a:r>
              <a:rPr lang="en-US" sz="1800" dirty="0">
                <a:solidFill>
                  <a:srgbClr val="ED452F"/>
                </a:solidFill>
                <a:effectLst/>
                <a:latin typeface="Impact" panose="020B0806030902050204" pitchFamily="34" charset="0"/>
              </a:rPr>
              <a:t> 2024</a:t>
            </a:r>
            <a:r>
              <a:rPr lang="ru-RU" sz="1800" dirty="0">
                <a:solidFill>
                  <a:srgbClr val="ED452F"/>
                </a:solidFill>
                <a:effectLst/>
                <a:latin typeface="Impact" panose="020B0806030902050204" pitchFamily="34" charset="0"/>
              </a:rPr>
              <a:t> г.</a:t>
            </a:r>
            <a:r>
              <a:rPr lang="en-US" sz="1800" dirty="0">
                <a:solidFill>
                  <a:srgbClr val="ED452F"/>
                </a:solidFill>
                <a:effectLst/>
                <a:latin typeface="Impact" panose="020B0806030902050204" pitchFamily="34" charset="0"/>
              </a:rPr>
              <a:t> </a:t>
            </a:r>
            <a:endParaRPr lang="en-US" dirty="0">
              <a:solidFill>
                <a:srgbClr val="ED452F"/>
              </a:solidFill>
            </a:endParaRPr>
          </a:p>
          <a:p>
            <a:r>
              <a:rPr lang="ru-RU" sz="1600" b="1" dirty="0">
                <a:solidFill>
                  <a:schemeClr val="bg1"/>
                </a:solidFill>
                <a:effectLst/>
                <a:latin typeface="Lato" panose="020F0502020204030203" pitchFamily="34" charset="77"/>
              </a:rPr>
              <a:t>Крайний срок достижения целей кампании 1/4/6</a:t>
            </a:r>
            <a:r>
              <a:rPr lang="en-US" sz="1600" b="1" dirty="0">
                <a:solidFill>
                  <a:schemeClr val="bg1"/>
                </a:solidFill>
                <a:effectLst/>
                <a:latin typeface="Lato" panose="020F0502020204030203" pitchFamily="34" charset="77"/>
              </a:rPr>
              <a:t>x24</a:t>
            </a:r>
          </a:p>
        </p:txBody>
      </p:sp>
      <p:sp>
        <p:nvSpPr>
          <p:cNvPr id="12" name="Bent-Up Arrow 11">
            <a:extLst>
              <a:ext uri="{FF2B5EF4-FFF2-40B4-BE49-F238E27FC236}">
                <a16:creationId xmlns:a16="http://schemas.microsoft.com/office/drawing/2014/main" id="{5AE5456E-1D8E-F00A-C69C-807FD0D9E20B}"/>
              </a:ext>
            </a:extLst>
          </p:cNvPr>
          <p:cNvSpPr/>
          <p:nvPr/>
        </p:nvSpPr>
        <p:spPr>
          <a:xfrm rot="5400000">
            <a:off x="5010715" y="5304074"/>
            <a:ext cx="1004111" cy="1960391"/>
          </a:xfrm>
          <a:prstGeom prst="bentUpArrow">
            <a:avLst>
              <a:gd name="adj1" fmla="val 25000"/>
              <a:gd name="adj2" fmla="val 27083"/>
              <a:gd name="adj3" fmla="val 50000"/>
            </a:avLst>
          </a:prstGeom>
          <a:solidFill>
            <a:srgbClr val="F8CB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highlight>
                <a:srgbClr val="F8CB83"/>
              </a:highlight>
            </a:endParaRPr>
          </a:p>
        </p:txBody>
      </p:sp>
      <p:sp>
        <p:nvSpPr>
          <p:cNvPr id="13" name="TextBox 12">
            <a:extLst>
              <a:ext uri="{FF2B5EF4-FFF2-40B4-BE49-F238E27FC236}">
                <a16:creationId xmlns:a16="http://schemas.microsoft.com/office/drawing/2014/main" id="{014142FE-091E-C214-6A01-49B85E053708}"/>
              </a:ext>
            </a:extLst>
          </p:cNvPr>
          <p:cNvSpPr txBox="1"/>
          <p:nvPr/>
        </p:nvSpPr>
        <p:spPr>
          <a:xfrm>
            <a:off x="635061" y="4763959"/>
            <a:ext cx="1446413" cy="369332"/>
          </a:xfrm>
          <a:prstGeom prst="rect">
            <a:avLst/>
          </a:prstGeom>
          <a:noFill/>
        </p:spPr>
        <p:txBody>
          <a:bodyPr wrap="square" rtlCol="0">
            <a:spAutoFit/>
          </a:bodyPr>
          <a:lstStyle/>
          <a:p>
            <a:r>
              <a:rPr lang="en-CA" b="1" dirty="0">
                <a:solidFill>
                  <a:srgbClr val="ED452F"/>
                </a:solidFill>
                <a:latin typeface="Lato" panose="020F0502020204030203" pitchFamily="34" charset="77"/>
              </a:rPr>
              <a:t>9</a:t>
            </a:r>
            <a:r>
              <a:rPr lang="en-GT" b="1">
                <a:solidFill>
                  <a:srgbClr val="ED452F"/>
                </a:solidFill>
                <a:latin typeface="Lato" panose="020F0502020204030203" pitchFamily="34" charset="77"/>
              </a:rPr>
              <a:t> </a:t>
            </a:r>
            <a:r>
              <a:rPr lang="ru-RU" b="1" dirty="0">
                <a:solidFill>
                  <a:srgbClr val="ED452F"/>
                </a:solidFill>
                <a:latin typeface="Lato" panose="020F0502020204030203" pitchFamily="34" charset="77"/>
              </a:rPr>
              <a:t>месяцев</a:t>
            </a:r>
            <a:r>
              <a:rPr lang="en-GT" b="1">
                <a:solidFill>
                  <a:srgbClr val="ED452F"/>
                </a:solidFill>
                <a:latin typeface="Lato" panose="020F0502020204030203" pitchFamily="34" charset="77"/>
              </a:rPr>
              <a:t>!</a:t>
            </a:r>
          </a:p>
        </p:txBody>
      </p:sp>
      <p:sp>
        <p:nvSpPr>
          <p:cNvPr id="14" name="TextBox 13">
            <a:extLst>
              <a:ext uri="{FF2B5EF4-FFF2-40B4-BE49-F238E27FC236}">
                <a16:creationId xmlns:a16="http://schemas.microsoft.com/office/drawing/2014/main" id="{FA83BFDA-6BE3-62A6-A731-0A080800ABB2}"/>
              </a:ext>
            </a:extLst>
          </p:cNvPr>
          <p:cNvSpPr txBox="1"/>
          <p:nvPr/>
        </p:nvSpPr>
        <p:spPr>
          <a:xfrm>
            <a:off x="4789563" y="5914937"/>
            <a:ext cx="1446413" cy="369332"/>
          </a:xfrm>
          <a:prstGeom prst="rect">
            <a:avLst/>
          </a:prstGeom>
          <a:noFill/>
        </p:spPr>
        <p:txBody>
          <a:bodyPr wrap="square" rtlCol="0">
            <a:spAutoFit/>
          </a:bodyPr>
          <a:lstStyle/>
          <a:p>
            <a:r>
              <a:rPr lang="en-GT" b="1">
                <a:solidFill>
                  <a:srgbClr val="ED452F"/>
                </a:solidFill>
                <a:latin typeface="Lato" panose="020F0502020204030203" pitchFamily="34" charset="77"/>
              </a:rPr>
              <a:t>3</a:t>
            </a:r>
            <a:r>
              <a:rPr lang="ru-RU" b="1" dirty="0">
                <a:solidFill>
                  <a:srgbClr val="ED452F"/>
                </a:solidFill>
                <a:latin typeface="Lato" panose="020F0502020204030203" pitchFamily="34" charset="77"/>
              </a:rPr>
              <a:t>,</a:t>
            </a:r>
            <a:r>
              <a:rPr lang="en-GT" b="1">
                <a:solidFill>
                  <a:srgbClr val="ED452F"/>
                </a:solidFill>
                <a:latin typeface="Lato" panose="020F0502020204030203" pitchFamily="34" charset="77"/>
              </a:rPr>
              <a:t>5 </a:t>
            </a:r>
            <a:r>
              <a:rPr lang="ru-RU" b="1" dirty="0">
                <a:solidFill>
                  <a:srgbClr val="ED452F"/>
                </a:solidFill>
                <a:latin typeface="Lato" panose="020F0502020204030203" pitchFamily="34" charset="77"/>
              </a:rPr>
              <a:t>года</a:t>
            </a:r>
            <a:r>
              <a:rPr lang="en-GT" b="1">
                <a:solidFill>
                  <a:srgbClr val="ED452F"/>
                </a:solidFill>
                <a:latin typeface="Lato" panose="020F0502020204030203" pitchFamily="34" charset="77"/>
              </a:rPr>
              <a:t>!</a:t>
            </a:r>
          </a:p>
        </p:txBody>
      </p:sp>
    </p:spTree>
    <p:extLst>
      <p:ext uri="{BB962C8B-B14F-4D97-AF65-F5344CB8AC3E}">
        <p14:creationId xmlns:p14="http://schemas.microsoft.com/office/powerpoint/2010/main" val="100628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C92C19-4D69-76F5-B0FB-D5DF70CBCBB0}"/>
              </a:ext>
            </a:extLst>
          </p:cNvPr>
          <p:cNvSpPr/>
          <p:nvPr/>
        </p:nvSpPr>
        <p:spPr>
          <a:xfrm>
            <a:off x="0" y="0"/>
            <a:ext cx="7500730" cy="6858000"/>
          </a:xfrm>
          <a:prstGeom prst="rect">
            <a:avLst/>
          </a:prstGeom>
          <a:solidFill>
            <a:srgbClr val="389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2" name="Title 1">
            <a:extLst>
              <a:ext uri="{FF2B5EF4-FFF2-40B4-BE49-F238E27FC236}">
                <a16:creationId xmlns:a16="http://schemas.microsoft.com/office/drawing/2014/main" id="{0E8C2DBD-0409-FD9A-2011-2018636E4C66}"/>
              </a:ext>
            </a:extLst>
          </p:cNvPr>
          <p:cNvSpPr>
            <a:spLocks noGrp="1"/>
          </p:cNvSpPr>
          <p:nvPr>
            <p:ph type="ctrTitle"/>
          </p:nvPr>
        </p:nvSpPr>
        <p:spPr>
          <a:xfrm>
            <a:off x="426736" y="588477"/>
            <a:ext cx="6921918" cy="2434141"/>
          </a:xfrm>
        </p:spPr>
        <p:txBody>
          <a:bodyPr>
            <a:noAutofit/>
          </a:bodyPr>
          <a:lstStyle/>
          <a:p>
            <a:pPr algn="l"/>
            <a:r>
              <a:rPr lang="ru-RU" sz="4800" b="1" dirty="0">
                <a:solidFill>
                  <a:srgbClr val="F8CB83"/>
                </a:solidFill>
                <a:latin typeface="Lato Black" panose="020F0502020204030203" pitchFamily="34" charset="77"/>
                <a:cs typeface="Calibri" panose="020F0502020204030204" pitchFamily="34" charset="0"/>
              </a:rPr>
              <a:t>Подведение промежуточных итогов кампании 1/4/6</a:t>
            </a:r>
            <a:r>
              <a:rPr lang="en-GT" sz="4800" b="1">
                <a:solidFill>
                  <a:srgbClr val="F8CB83"/>
                </a:solidFill>
                <a:latin typeface="Lato Black" panose="020F0502020204030203" pitchFamily="34" charset="77"/>
                <a:cs typeface="Calibri" panose="020F0502020204030204" pitchFamily="34" charset="0"/>
              </a:rPr>
              <a:t>x24</a:t>
            </a:r>
            <a:endParaRPr lang="en-GT" sz="4800" b="1" dirty="0">
              <a:solidFill>
                <a:srgbClr val="F8CB83"/>
              </a:solidFill>
              <a:latin typeface="Lato Black" panose="020F0502020204030203" pitchFamily="34" charset="77"/>
              <a:cs typeface="Calibri" panose="020F0502020204030204" pitchFamily="34" charset="0"/>
            </a:endParaRPr>
          </a:p>
        </p:txBody>
      </p:sp>
      <p:pic>
        <p:nvPicPr>
          <p:cNvPr id="5" name="Picture 4">
            <a:extLst>
              <a:ext uri="{FF2B5EF4-FFF2-40B4-BE49-F238E27FC236}">
                <a16:creationId xmlns:a16="http://schemas.microsoft.com/office/drawing/2014/main" id="{FC9A6456-3D66-8E5F-6710-31FC4546DE0C}"/>
              </a:ext>
            </a:extLst>
          </p:cNvPr>
          <p:cNvPicPr>
            <a:picLocks noChangeAspect="1"/>
          </p:cNvPicPr>
          <p:nvPr/>
        </p:nvPicPr>
        <p:blipFill>
          <a:blip r:embed="rId3"/>
          <a:srcRect/>
          <a:stretch/>
        </p:blipFill>
        <p:spPr>
          <a:xfrm>
            <a:off x="7852501" y="435614"/>
            <a:ext cx="3912312" cy="5533818"/>
          </a:xfrm>
          <a:prstGeom prst="rect">
            <a:avLst/>
          </a:prstGeom>
        </p:spPr>
      </p:pic>
      <p:sp>
        <p:nvSpPr>
          <p:cNvPr id="6" name="TextBox 5">
            <a:extLst>
              <a:ext uri="{FF2B5EF4-FFF2-40B4-BE49-F238E27FC236}">
                <a16:creationId xmlns:a16="http://schemas.microsoft.com/office/drawing/2014/main" id="{6138F67E-1C0B-8742-F53C-13ACBAB6AC17}"/>
              </a:ext>
            </a:extLst>
          </p:cNvPr>
          <p:cNvSpPr txBox="1"/>
          <p:nvPr/>
        </p:nvSpPr>
        <p:spPr>
          <a:xfrm>
            <a:off x="7755816" y="5969441"/>
            <a:ext cx="4105687" cy="600164"/>
          </a:xfrm>
          <a:prstGeom prst="rect">
            <a:avLst/>
          </a:prstGeom>
          <a:noFill/>
        </p:spPr>
        <p:txBody>
          <a:bodyPr wrap="square">
            <a:spAutoFit/>
          </a:bodyPr>
          <a:lstStyle/>
          <a:p>
            <a:r>
              <a:rPr lang="en-US" sz="1100" dirty="0">
                <a:hlinkClick r:id="rId4"/>
              </a:rPr>
              <a:t>https://www.treatmentactiongroup.org/publication/getting-better-faster-delivering-on-the-promise-of-new-tb-treatments-a-report-from-the-1-4-6x24-campaign/</a:t>
            </a:r>
            <a:endParaRPr lang="en-US" sz="1100" dirty="0"/>
          </a:p>
        </p:txBody>
      </p:sp>
      <p:grpSp>
        <p:nvGrpSpPr>
          <p:cNvPr id="68" name="Group 67">
            <a:extLst>
              <a:ext uri="{FF2B5EF4-FFF2-40B4-BE49-F238E27FC236}">
                <a16:creationId xmlns:a16="http://schemas.microsoft.com/office/drawing/2014/main" id="{B63866F4-F233-66CD-6467-3B3283BEE8AC}"/>
              </a:ext>
            </a:extLst>
          </p:cNvPr>
          <p:cNvGrpSpPr/>
          <p:nvPr/>
        </p:nvGrpSpPr>
        <p:grpSpPr>
          <a:xfrm>
            <a:off x="624857" y="3151058"/>
            <a:ext cx="810360" cy="740171"/>
            <a:chOff x="7164545" y="1294631"/>
            <a:chExt cx="810360" cy="740171"/>
          </a:xfrm>
        </p:grpSpPr>
        <p:pic>
          <p:nvPicPr>
            <p:cNvPr id="69" name="Graphic 68">
              <a:extLst>
                <a:ext uri="{FF2B5EF4-FFF2-40B4-BE49-F238E27FC236}">
                  <a16:creationId xmlns:a16="http://schemas.microsoft.com/office/drawing/2014/main" id="{B6B118A2-6119-6772-65FA-604023E38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70" name="Subtitle 1">
              <a:extLst>
                <a:ext uri="{FF2B5EF4-FFF2-40B4-BE49-F238E27FC236}">
                  <a16:creationId xmlns:a16="http://schemas.microsoft.com/office/drawing/2014/main" id="{CFFDEDAD-675B-3319-4C43-AD83651B3B40}"/>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1" name="Group 70">
            <a:extLst>
              <a:ext uri="{FF2B5EF4-FFF2-40B4-BE49-F238E27FC236}">
                <a16:creationId xmlns:a16="http://schemas.microsoft.com/office/drawing/2014/main" id="{E2D062FD-BC64-57D0-3724-448D597CB668}"/>
              </a:ext>
            </a:extLst>
          </p:cNvPr>
          <p:cNvGrpSpPr/>
          <p:nvPr/>
        </p:nvGrpSpPr>
        <p:grpSpPr>
          <a:xfrm>
            <a:off x="1570883" y="3151060"/>
            <a:ext cx="810360" cy="740171"/>
            <a:chOff x="7164545" y="1294631"/>
            <a:chExt cx="810360" cy="740171"/>
          </a:xfrm>
        </p:grpSpPr>
        <p:pic>
          <p:nvPicPr>
            <p:cNvPr id="72" name="Graphic 71">
              <a:extLst>
                <a:ext uri="{FF2B5EF4-FFF2-40B4-BE49-F238E27FC236}">
                  <a16:creationId xmlns:a16="http://schemas.microsoft.com/office/drawing/2014/main" id="{D7D88A7E-6EE2-B507-4009-62A063AF1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73" name="Subtitle 1">
              <a:extLst>
                <a:ext uri="{FF2B5EF4-FFF2-40B4-BE49-F238E27FC236}">
                  <a16:creationId xmlns:a16="http://schemas.microsoft.com/office/drawing/2014/main" id="{AE9356CC-AD93-1F60-1ACE-6B82A02C7F26}"/>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4" name="Group 73">
            <a:extLst>
              <a:ext uri="{FF2B5EF4-FFF2-40B4-BE49-F238E27FC236}">
                <a16:creationId xmlns:a16="http://schemas.microsoft.com/office/drawing/2014/main" id="{B54A843A-CBB8-0FCB-73D8-39A27144F6AD}"/>
              </a:ext>
            </a:extLst>
          </p:cNvPr>
          <p:cNvGrpSpPr/>
          <p:nvPr/>
        </p:nvGrpSpPr>
        <p:grpSpPr>
          <a:xfrm>
            <a:off x="2534786" y="3151060"/>
            <a:ext cx="810360" cy="740171"/>
            <a:chOff x="7164545" y="1294631"/>
            <a:chExt cx="810360" cy="740171"/>
          </a:xfrm>
        </p:grpSpPr>
        <p:pic>
          <p:nvPicPr>
            <p:cNvPr id="75" name="Graphic 74">
              <a:extLst>
                <a:ext uri="{FF2B5EF4-FFF2-40B4-BE49-F238E27FC236}">
                  <a16:creationId xmlns:a16="http://schemas.microsoft.com/office/drawing/2014/main" id="{F53DDC10-2D56-646A-A857-67340389D0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76" name="Subtitle 1">
              <a:extLst>
                <a:ext uri="{FF2B5EF4-FFF2-40B4-BE49-F238E27FC236}">
                  <a16:creationId xmlns:a16="http://schemas.microsoft.com/office/drawing/2014/main" id="{A9836F22-0BC7-3561-CC59-3503961A626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76">
            <a:extLst>
              <a:ext uri="{FF2B5EF4-FFF2-40B4-BE49-F238E27FC236}">
                <a16:creationId xmlns:a16="http://schemas.microsoft.com/office/drawing/2014/main" id="{0E0CDD60-A243-05EE-D690-6DE8EC3D05FA}"/>
              </a:ext>
            </a:extLst>
          </p:cNvPr>
          <p:cNvGrpSpPr/>
          <p:nvPr/>
        </p:nvGrpSpPr>
        <p:grpSpPr>
          <a:xfrm>
            <a:off x="4451444" y="3154092"/>
            <a:ext cx="810360" cy="740171"/>
            <a:chOff x="7164545" y="1294631"/>
            <a:chExt cx="810360" cy="740171"/>
          </a:xfrm>
        </p:grpSpPr>
        <p:pic>
          <p:nvPicPr>
            <p:cNvPr id="78" name="Graphic 77">
              <a:extLst>
                <a:ext uri="{FF2B5EF4-FFF2-40B4-BE49-F238E27FC236}">
                  <a16:creationId xmlns:a16="http://schemas.microsoft.com/office/drawing/2014/main" id="{A431AB5C-9F4A-6862-7B4C-E9BFA1FAA7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79" name="Subtitle 1">
              <a:extLst>
                <a:ext uri="{FF2B5EF4-FFF2-40B4-BE49-F238E27FC236}">
                  <a16:creationId xmlns:a16="http://schemas.microsoft.com/office/drawing/2014/main" id="{54509EBD-8006-E322-03D5-BA5723B9B4AC}"/>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0" name="Group 79">
            <a:extLst>
              <a:ext uri="{FF2B5EF4-FFF2-40B4-BE49-F238E27FC236}">
                <a16:creationId xmlns:a16="http://schemas.microsoft.com/office/drawing/2014/main" id="{3342C8AF-1551-9510-F7A3-916C5DCE7455}"/>
              </a:ext>
            </a:extLst>
          </p:cNvPr>
          <p:cNvGrpSpPr/>
          <p:nvPr/>
        </p:nvGrpSpPr>
        <p:grpSpPr>
          <a:xfrm>
            <a:off x="5381939" y="3154091"/>
            <a:ext cx="810360" cy="740171"/>
            <a:chOff x="7164545" y="1294631"/>
            <a:chExt cx="810360" cy="740171"/>
          </a:xfrm>
        </p:grpSpPr>
        <p:pic>
          <p:nvPicPr>
            <p:cNvPr id="81" name="Graphic 80">
              <a:extLst>
                <a:ext uri="{FF2B5EF4-FFF2-40B4-BE49-F238E27FC236}">
                  <a16:creationId xmlns:a16="http://schemas.microsoft.com/office/drawing/2014/main" id="{D1457FD2-15E7-605A-6285-B69B8943CA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82" name="Subtitle 1">
              <a:extLst>
                <a:ext uri="{FF2B5EF4-FFF2-40B4-BE49-F238E27FC236}">
                  <a16:creationId xmlns:a16="http://schemas.microsoft.com/office/drawing/2014/main" id="{4EED7BF8-B764-ADC5-0DCD-3619D46C549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3" name="Group 82">
            <a:extLst>
              <a:ext uri="{FF2B5EF4-FFF2-40B4-BE49-F238E27FC236}">
                <a16:creationId xmlns:a16="http://schemas.microsoft.com/office/drawing/2014/main" id="{1EBF812F-4D5F-0081-185C-A8C6888E3A18}"/>
              </a:ext>
            </a:extLst>
          </p:cNvPr>
          <p:cNvGrpSpPr/>
          <p:nvPr/>
        </p:nvGrpSpPr>
        <p:grpSpPr>
          <a:xfrm>
            <a:off x="613400" y="4070083"/>
            <a:ext cx="810360" cy="740171"/>
            <a:chOff x="7164545" y="1294631"/>
            <a:chExt cx="810360" cy="740171"/>
          </a:xfrm>
        </p:grpSpPr>
        <p:pic>
          <p:nvPicPr>
            <p:cNvPr id="84" name="Graphic 83">
              <a:extLst>
                <a:ext uri="{FF2B5EF4-FFF2-40B4-BE49-F238E27FC236}">
                  <a16:creationId xmlns:a16="http://schemas.microsoft.com/office/drawing/2014/main" id="{FE68F1CB-79A1-D518-553F-CA1CF74FA7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85" name="Subtitle 1">
              <a:extLst>
                <a:ext uri="{FF2B5EF4-FFF2-40B4-BE49-F238E27FC236}">
                  <a16:creationId xmlns:a16="http://schemas.microsoft.com/office/drawing/2014/main" id="{6C89DA18-E2F6-F9DC-6477-7209F854197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7</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6" name="Group 85">
            <a:extLst>
              <a:ext uri="{FF2B5EF4-FFF2-40B4-BE49-F238E27FC236}">
                <a16:creationId xmlns:a16="http://schemas.microsoft.com/office/drawing/2014/main" id="{06F1C11B-B3BB-CF31-6D6F-B53BA62CCB84}"/>
              </a:ext>
            </a:extLst>
          </p:cNvPr>
          <p:cNvGrpSpPr/>
          <p:nvPr/>
        </p:nvGrpSpPr>
        <p:grpSpPr>
          <a:xfrm>
            <a:off x="3491793" y="3151060"/>
            <a:ext cx="810360" cy="740171"/>
            <a:chOff x="7164545" y="1294631"/>
            <a:chExt cx="810360" cy="740171"/>
          </a:xfrm>
        </p:grpSpPr>
        <p:pic>
          <p:nvPicPr>
            <p:cNvPr id="87" name="Graphic 86">
              <a:extLst>
                <a:ext uri="{FF2B5EF4-FFF2-40B4-BE49-F238E27FC236}">
                  <a16:creationId xmlns:a16="http://schemas.microsoft.com/office/drawing/2014/main" id="{DFFD6B02-EBB9-F37E-C30D-D689825338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88" name="Subtitle 1">
              <a:extLst>
                <a:ext uri="{FF2B5EF4-FFF2-40B4-BE49-F238E27FC236}">
                  <a16:creationId xmlns:a16="http://schemas.microsoft.com/office/drawing/2014/main" id="{532A5623-AED2-835D-49AA-AE7481E701D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4</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9" name="Group 88">
            <a:extLst>
              <a:ext uri="{FF2B5EF4-FFF2-40B4-BE49-F238E27FC236}">
                <a16:creationId xmlns:a16="http://schemas.microsoft.com/office/drawing/2014/main" id="{2F9FCEC6-536C-19DB-DA4F-8C43B7685B96}"/>
              </a:ext>
            </a:extLst>
          </p:cNvPr>
          <p:cNvGrpSpPr/>
          <p:nvPr/>
        </p:nvGrpSpPr>
        <p:grpSpPr>
          <a:xfrm>
            <a:off x="1576081" y="4076690"/>
            <a:ext cx="810360" cy="740171"/>
            <a:chOff x="7164545" y="1294631"/>
            <a:chExt cx="810360" cy="740171"/>
          </a:xfrm>
        </p:grpSpPr>
        <p:pic>
          <p:nvPicPr>
            <p:cNvPr id="90" name="Graphic 89">
              <a:extLst>
                <a:ext uri="{FF2B5EF4-FFF2-40B4-BE49-F238E27FC236}">
                  <a16:creationId xmlns:a16="http://schemas.microsoft.com/office/drawing/2014/main" id="{12FE7907-8321-AE90-7F17-572AFEE75B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91" name="Subtitle 1">
              <a:extLst>
                <a:ext uri="{FF2B5EF4-FFF2-40B4-BE49-F238E27FC236}">
                  <a16:creationId xmlns:a16="http://schemas.microsoft.com/office/drawing/2014/main" id="{E6DA3B69-FA92-0BFD-FB44-AF485541F22F}"/>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8</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8" name="Group 97">
            <a:extLst>
              <a:ext uri="{FF2B5EF4-FFF2-40B4-BE49-F238E27FC236}">
                <a16:creationId xmlns:a16="http://schemas.microsoft.com/office/drawing/2014/main" id="{D18CB966-86AE-F8A0-911F-71BDBEBA8B72}"/>
              </a:ext>
            </a:extLst>
          </p:cNvPr>
          <p:cNvGrpSpPr/>
          <p:nvPr/>
        </p:nvGrpSpPr>
        <p:grpSpPr>
          <a:xfrm>
            <a:off x="3508304" y="4076689"/>
            <a:ext cx="810360" cy="740171"/>
            <a:chOff x="7164545" y="1294631"/>
            <a:chExt cx="810360" cy="740171"/>
          </a:xfrm>
        </p:grpSpPr>
        <p:pic>
          <p:nvPicPr>
            <p:cNvPr id="99" name="Graphic 98">
              <a:extLst>
                <a:ext uri="{FF2B5EF4-FFF2-40B4-BE49-F238E27FC236}">
                  <a16:creationId xmlns:a16="http://schemas.microsoft.com/office/drawing/2014/main" id="{EBE09DE8-38A1-D3D8-69D4-91FD122E04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00" name="Subtitle 1">
              <a:extLst>
                <a:ext uri="{FF2B5EF4-FFF2-40B4-BE49-F238E27FC236}">
                  <a16:creationId xmlns:a16="http://schemas.microsoft.com/office/drawing/2014/main" id="{CF23E56C-543C-7741-CDFE-8B2321AE4C3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10</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19" name="Graphic 118" descr="Close with solid fill">
            <a:extLst>
              <a:ext uri="{FF2B5EF4-FFF2-40B4-BE49-F238E27FC236}">
                <a16:creationId xmlns:a16="http://schemas.microsoft.com/office/drawing/2014/main" id="{1D9A4581-EB56-9240-BC5C-0A87F1DEEC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9183" y="3089120"/>
            <a:ext cx="914400" cy="914400"/>
          </a:xfrm>
          <a:prstGeom prst="rect">
            <a:avLst/>
          </a:prstGeom>
        </p:spPr>
      </p:pic>
      <p:grpSp>
        <p:nvGrpSpPr>
          <p:cNvPr id="129" name="Group 128">
            <a:extLst>
              <a:ext uri="{FF2B5EF4-FFF2-40B4-BE49-F238E27FC236}">
                <a16:creationId xmlns:a16="http://schemas.microsoft.com/office/drawing/2014/main" id="{4C716666-0912-5B19-5E15-A08120CE68DF}"/>
              </a:ext>
            </a:extLst>
          </p:cNvPr>
          <p:cNvGrpSpPr/>
          <p:nvPr/>
        </p:nvGrpSpPr>
        <p:grpSpPr>
          <a:xfrm>
            <a:off x="2550854" y="4076690"/>
            <a:ext cx="810360" cy="740171"/>
            <a:chOff x="7164545" y="1294631"/>
            <a:chExt cx="810360" cy="740171"/>
          </a:xfrm>
        </p:grpSpPr>
        <p:pic>
          <p:nvPicPr>
            <p:cNvPr id="130" name="Graphic 129">
              <a:extLst>
                <a:ext uri="{FF2B5EF4-FFF2-40B4-BE49-F238E27FC236}">
                  <a16:creationId xmlns:a16="http://schemas.microsoft.com/office/drawing/2014/main" id="{D7171F9A-A397-8CE6-53A0-BE50CFF459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31" name="Subtitle 1">
              <a:extLst>
                <a:ext uri="{FF2B5EF4-FFF2-40B4-BE49-F238E27FC236}">
                  <a16:creationId xmlns:a16="http://schemas.microsoft.com/office/drawing/2014/main" id="{F4CA9768-9B49-BD9E-626F-5AC8D19D1DFE}"/>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9</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32" name="Group 131">
            <a:extLst>
              <a:ext uri="{FF2B5EF4-FFF2-40B4-BE49-F238E27FC236}">
                <a16:creationId xmlns:a16="http://schemas.microsoft.com/office/drawing/2014/main" id="{9D3B2B79-5A29-CEC1-1850-EB3A28E2751D}"/>
              </a:ext>
            </a:extLst>
          </p:cNvPr>
          <p:cNvGrpSpPr/>
          <p:nvPr/>
        </p:nvGrpSpPr>
        <p:grpSpPr>
          <a:xfrm>
            <a:off x="4455457" y="4070082"/>
            <a:ext cx="810360" cy="740171"/>
            <a:chOff x="7164545" y="1294631"/>
            <a:chExt cx="810360" cy="740171"/>
          </a:xfrm>
        </p:grpSpPr>
        <p:pic>
          <p:nvPicPr>
            <p:cNvPr id="133" name="Graphic 132">
              <a:extLst>
                <a:ext uri="{FF2B5EF4-FFF2-40B4-BE49-F238E27FC236}">
                  <a16:creationId xmlns:a16="http://schemas.microsoft.com/office/drawing/2014/main" id="{5836B83B-5C56-40FA-8487-DFB64A2FD9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34" name="Subtitle 1">
              <a:extLst>
                <a:ext uri="{FF2B5EF4-FFF2-40B4-BE49-F238E27FC236}">
                  <a16:creationId xmlns:a16="http://schemas.microsoft.com/office/drawing/2014/main" id="{9ED6CAE1-EDD4-9EF9-9899-10A069C29142}"/>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35" name="Group 134">
            <a:extLst>
              <a:ext uri="{FF2B5EF4-FFF2-40B4-BE49-F238E27FC236}">
                <a16:creationId xmlns:a16="http://schemas.microsoft.com/office/drawing/2014/main" id="{BBB6E7E9-494F-D42E-4769-16CDB4589F77}"/>
              </a:ext>
            </a:extLst>
          </p:cNvPr>
          <p:cNvGrpSpPr/>
          <p:nvPr/>
        </p:nvGrpSpPr>
        <p:grpSpPr>
          <a:xfrm>
            <a:off x="5362058" y="4070081"/>
            <a:ext cx="810360" cy="740171"/>
            <a:chOff x="7164545" y="1294631"/>
            <a:chExt cx="810360" cy="740171"/>
          </a:xfrm>
        </p:grpSpPr>
        <p:pic>
          <p:nvPicPr>
            <p:cNvPr id="136" name="Graphic 135">
              <a:extLst>
                <a:ext uri="{FF2B5EF4-FFF2-40B4-BE49-F238E27FC236}">
                  <a16:creationId xmlns:a16="http://schemas.microsoft.com/office/drawing/2014/main" id="{FF8F944C-9E4C-A5F4-DE01-FBC1CC3669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37" name="Subtitle 1">
              <a:extLst>
                <a:ext uri="{FF2B5EF4-FFF2-40B4-BE49-F238E27FC236}">
                  <a16:creationId xmlns:a16="http://schemas.microsoft.com/office/drawing/2014/main" id="{A5D4E632-247C-3453-15CE-9508A3DDA0FC}"/>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38" name="Group 137">
            <a:extLst>
              <a:ext uri="{FF2B5EF4-FFF2-40B4-BE49-F238E27FC236}">
                <a16:creationId xmlns:a16="http://schemas.microsoft.com/office/drawing/2014/main" id="{44CE65CC-B40B-FC79-60CC-523848B2AFA5}"/>
              </a:ext>
            </a:extLst>
          </p:cNvPr>
          <p:cNvGrpSpPr/>
          <p:nvPr/>
        </p:nvGrpSpPr>
        <p:grpSpPr>
          <a:xfrm>
            <a:off x="621203" y="4938694"/>
            <a:ext cx="810360" cy="740171"/>
            <a:chOff x="7164545" y="1294631"/>
            <a:chExt cx="810360" cy="740171"/>
          </a:xfrm>
        </p:grpSpPr>
        <p:pic>
          <p:nvPicPr>
            <p:cNvPr id="139" name="Graphic 138">
              <a:extLst>
                <a:ext uri="{FF2B5EF4-FFF2-40B4-BE49-F238E27FC236}">
                  <a16:creationId xmlns:a16="http://schemas.microsoft.com/office/drawing/2014/main" id="{A8DB0AE2-7D99-A211-4BA2-4DBD6DDDD9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40" name="Subtitle 1">
              <a:extLst>
                <a:ext uri="{FF2B5EF4-FFF2-40B4-BE49-F238E27FC236}">
                  <a16:creationId xmlns:a16="http://schemas.microsoft.com/office/drawing/2014/main" id="{13222D31-5EC2-5669-6C67-99790D0C738F}"/>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1" name="Group 140">
            <a:extLst>
              <a:ext uri="{FF2B5EF4-FFF2-40B4-BE49-F238E27FC236}">
                <a16:creationId xmlns:a16="http://schemas.microsoft.com/office/drawing/2014/main" id="{340DF595-B921-611F-5154-F27943FCBE3A}"/>
              </a:ext>
            </a:extLst>
          </p:cNvPr>
          <p:cNvGrpSpPr/>
          <p:nvPr/>
        </p:nvGrpSpPr>
        <p:grpSpPr>
          <a:xfrm>
            <a:off x="1567373" y="4914273"/>
            <a:ext cx="810360" cy="740171"/>
            <a:chOff x="7164545" y="1294631"/>
            <a:chExt cx="810360" cy="740171"/>
          </a:xfrm>
        </p:grpSpPr>
        <p:pic>
          <p:nvPicPr>
            <p:cNvPr id="142" name="Graphic 141">
              <a:extLst>
                <a:ext uri="{FF2B5EF4-FFF2-40B4-BE49-F238E27FC236}">
                  <a16:creationId xmlns:a16="http://schemas.microsoft.com/office/drawing/2014/main" id="{93786500-8861-E045-24DE-2FD943B7CC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43" name="Subtitle 1">
              <a:extLst>
                <a:ext uri="{FF2B5EF4-FFF2-40B4-BE49-F238E27FC236}">
                  <a16:creationId xmlns:a16="http://schemas.microsoft.com/office/drawing/2014/main" id="{5ECA87FE-79CC-656D-C2A6-35ED228B94B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4" name="Group 143">
            <a:extLst>
              <a:ext uri="{FF2B5EF4-FFF2-40B4-BE49-F238E27FC236}">
                <a16:creationId xmlns:a16="http://schemas.microsoft.com/office/drawing/2014/main" id="{16B3C5DA-8DDC-A2F8-5434-27324D678772}"/>
              </a:ext>
            </a:extLst>
          </p:cNvPr>
          <p:cNvGrpSpPr/>
          <p:nvPr/>
        </p:nvGrpSpPr>
        <p:grpSpPr>
          <a:xfrm>
            <a:off x="2531276" y="4914273"/>
            <a:ext cx="810360" cy="740171"/>
            <a:chOff x="7164545" y="1294631"/>
            <a:chExt cx="810360" cy="740171"/>
          </a:xfrm>
        </p:grpSpPr>
        <p:pic>
          <p:nvPicPr>
            <p:cNvPr id="145" name="Graphic 144">
              <a:extLst>
                <a:ext uri="{FF2B5EF4-FFF2-40B4-BE49-F238E27FC236}">
                  <a16:creationId xmlns:a16="http://schemas.microsoft.com/office/drawing/2014/main" id="{D8C92B86-93CD-006E-B23B-448DE4C1C8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46" name="Subtitle 1">
              <a:extLst>
                <a:ext uri="{FF2B5EF4-FFF2-40B4-BE49-F238E27FC236}">
                  <a16:creationId xmlns:a16="http://schemas.microsoft.com/office/drawing/2014/main" id="{7FF5A4E8-0030-9500-AC8B-5109F77229E2}"/>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7" name="Group 146">
            <a:extLst>
              <a:ext uri="{FF2B5EF4-FFF2-40B4-BE49-F238E27FC236}">
                <a16:creationId xmlns:a16="http://schemas.microsoft.com/office/drawing/2014/main" id="{CA00C4C8-5AE2-271F-1B82-4D419A4F2BE1}"/>
              </a:ext>
            </a:extLst>
          </p:cNvPr>
          <p:cNvGrpSpPr/>
          <p:nvPr/>
        </p:nvGrpSpPr>
        <p:grpSpPr>
          <a:xfrm>
            <a:off x="4447934" y="4917305"/>
            <a:ext cx="810360" cy="740171"/>
            <a:chOff x="7164545" y="1294631"/>
            <a:chExt cx="810360" cy="740171"/>
          </a:xfrm>
        </p:grpSpPr>
        <p:pic>
          <p:nvPicPr>
            <p:cNvPr id="148" name="Graphic 147">
              <a:extLst>
                <a:ext uri="{FF2B5EF4-FFF2-40B4-BE49-F238E27FC236}">
                  <a16:creationId xmlns:a16="http://schemas.microsoft.com/office/drawing/2014/main" id="{853DFD27-529E-A8DF-ABD6-C4B3B5A8B0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49" name="Subtitle 1">
              <a:extLst>
                <a:ext uri="{FF2B5EF4-FFF2-40B4-BE49-F238E27FC236}">
                  <a16:creationId xmlns:a16="http://schemas.microsoft.com/office/drawing/2014/main" id="{91304141-FE35-E14B-16DD-CED962F707A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5</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50" name="Group 149">
            <a:extLst>
              <a:ext uri="{FF2B5EF4-FFF2-40B4-BE49-F238E27FC236}">
                <a16:creationId xmlns:a16="http://schemas.microsoft.com/office/drawing/2014/main" id="{E106BC5E-FDDA-DBA2-4C55-B49302F21C29}"/>
              </a:ext>
            </a:extLst>
          </p:cNvPr>
          <p:cNvGrpSpPr/>
          <p:nvPr/>
        </p:nvGrpSpPr>
        <p:grpSpPr>
          <a:xfrm>
            <a:off x="5378429" y="4917304"/>
            <a:ext cx="810360" cy="740171"/>
            <a:chOff x="7164545" y="1294631"/>
            <a:chExt cx="810360" cy="740171"/>
          </a:xfrm>
        </p:grpSpPr>
        <p:pic>
          <p:nvPicPr>
            <p:cNvPr id="151" name="Graphic 150">
              <a:extLst>
                <a:ext uri="{FF2B5EF4-FFF2-40B4-BE49-F238E27FC236}">
                  <a16:creationId xmlns:a16="http://schemas.microsoft.com/office/drawing/2014/main" id="{D808F2AE-E4B1-07C7-50F7-FF0C7C3E1F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52" name="Subtitle 1">
              <a:extLst>
                <a:ext uri="{FF2B5EF4-FFF2-40B4-BE49-F238E27FC236}">
                  <a16:creationId xmlns:a16="http://schemas.microsoft.com/office/drawing/2014/main" id="{52F9EC36-F697-0543-54C7-A7E9AB24BF6D}"/>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6</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53" name="Group 152">
            <a:extLst>
              <a:ext uri="{FF2B5EF4-FFF2-40B4-BE49-F238E27FC236}">
                <a16:creationId xmlns:a16="http://schemas.microsoft.com/office/drawing/2014/main" id="{2FCD72D8-23A6-AD82-B939-642734D35251}"/>
              </a:ext>
            </a:extLst>
          </p:cNvPr>
          <p:cNvGrpSpPr/>
          <p:nvPr/>
        </p:nvGrpSpPr>
        <p:grpSpPr>
          <a:xfrm>
            <a:off x="609890" y="5833296"/>
            <a:ext cx="810360" cy="740171"/>
            <a:chOff x="7164545" y="1294631"/>
            <a:chExt cx="810360" cy="740171"/>
          </a:xfrm>
        </p:grpSpPr>
        <p:pic>
          <p:nvPicPr>
            <p:cNvPr id="154" name="Graphic 153">
              <a:extLst>
                <a:ext uri="{FF2B5EF4-FFF2-40B4-BE49-F238E27FC236}">
                  <a16:creationId xmlns:a16="http://schemas.microsoft.com/office/drawing/2014/main" id="{A6DDFC45-CF93-97CD-00DB-0F256B981A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55" name="Subtitle 1">
              <a:extLst>
                <a:ext uri="{FF2B5EF4-FFF2-40B4-BE49-F238E27FC236}">
                  <a16:creationId xmlns:a16="http://schemas.microsoft.com/office/drawing/2014/main" id="{7B0848CC-8BFD-8FE2-D587-B80A3F8BEAB4}"/>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7</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56" name="Group 155">
            <a:extLst>
              <a:ext uri="{FF2B5EF4-FFF2-40B4-BE49-F238E27FC236}">
                <a16:creationId xmlns:a16="http://schemas.microsoft.com/office/drawing/2014/main" id="{4CF98034-1C6F-7832-E832-F2CD20BAFD1B}"/>
              </a:ext>
            </a:extLst>
          </p:cNvPr>
          <p:cNvGrpSpPr/>
          <p:nvPr/>
        </p:nvGrpSpPr>
        <p:grpSpPr>
          <a:xfrm>
            <a:off x="3488283" y="4914273"/>
            <a:ext cx="810360" cy="740171"/>
            <a:chOff x="7164545" y="1294631"/>
            <a:chExt cx="810360" cy="740171"/>
          </a:xfrm>
        </p:grpSpPr>
        <p:pic>
          <p:nvPicPr>
            <p:cNvPr id="157" name="Graphic 156">
              <a:extLst>
                <a:ext uri="{FF2B5EF4-FFF2-40B4-BE49-F238E27FC236}">
                  <a16:creationId xmlns:a16="http://schemas.microsoft.com/office/drawing/2014/main" id="{0AD56B5F-E058-151A-8D70-953827FEC1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58" name="Subtitle 1">
              <a:extLst>
                <a:ext uri="{FF2B5EF4-FFF2-40B4-BE49-F238E27FC236}">
                  <a16:creationId xmlns:a16="http://schemas.microsoft.com/office/drawing/2014/main" id="{BF79E726-F456-3A88-E729-9507267B5D1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4</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32E0DF89-087F-9A40-9626-A9748461487D}"/>
              </a:ext>
            </a:extLst>
          </p:cNvPr>
          <p:cNvGrpSpPr/>
          <p:nvPr/>
        </p:nvGrpSpPr>
        <p:grpSpPr>
          <a:xfrm>
            <a:off x="1572571" y="5839903"/>
            <a:ext cx="810360" cy="740171"/>
            <a:chOff x="7164545" y="1294631"/>
            <a:chExt cx="810360" cy="740171"/>
          </a:xfrm>
        </p:grpSpPr>
        <p:pic>
          <p:nvPicPr>
            <p:cNvPr id="160" name="Graphic 159">
              <a:extLst>
                <a:ext uri="{FF2B5EF4-FFF2-40B4-BE49-F238E27FC236}">
                  <a16:creationId xmlns:a16="http://schemas.microsoft.com/office/drawing/2014/main" id="{622245B6-244C-939D-1C15-518F1F83A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61" name="Subtitle 1">
              <a:extLst>
                <a:ext uri="{FF2B5EF4-FFF2-40B4-BE49-F238E27FC236}">
                  <a16:creationId xmlns:a16="http://schemas.microsoft.com/office/drawing/2014/main" id="{A0DC1A95-BA21-73FD-C4A7-BA3F835E4A76}"/>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8</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62" name="Group 161">
            <a:extLst>
              <a:ext uri="{FF2B5EF4-FFF2-40B4-BE49-F238E27FC236}">
                <a16:creationId xmlns:a16="http://schemas.microsoft.com/office/drawing/2014/main" id="{4D223A36-2C65-C66F-5F89-15CC623AE7D1}"/>
              </a:ext>
            </a:extLst>
          </p:cNvPr>
          <p:cNvGrpSpPr/>
          <p:nvPr/>
        </p:nvGrpSpPr>
        <p:grpSpPr>
          <a:xfrm>
            <a:off x="3504794" y="5839902"/>
            <a:ext cx="810360" cy="740171"/>
            <a:chOff x="7164545" y="1294631"/>
            <a:chExt cx="810360" cy="740171"/>
          </a:xfrm>
        </p:grpSpPr>
        <p:pic>
          <p:nvPicPr>
            <p:cNvPr id="163" name="Graphic 162">
              <a:extLst>
                <a:ext uri="{FF2B5EF4-FFF2-40B4-BE49-F238E27FC236}">
                  <a16:creationId xmlns:a16="http://schemas.microsoft.com/office/drawing/2014/main" id="{8106A4D4-A207-96B4-8F19-C8B18549D8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64" name="Subtitle 1">
              <a:extLst>
                <a:ext uri="{FF2B5EF4-FFF2-40B4-BE49-F238E27FC236}">
                  <a16:creationId xmlns:a16="http://schemas.microsoft.com/office/drawing/2014/main" id="{9A57E872-2115-7EE7-7A56-D3D974FFA8D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10</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65" name="Group 164">
            <a:extLst>
              <a:ext uri="{FF2B5EF4-FFF2-40B4-BE49-F238E27FC236}">
                <a16:creationId xmlns:a16="http://schemas.microsoft.com/office/drawing/2014/main" id="{A1664CFA-EA74-4419-FB85-FA1F73FF8242}"/>
              </a:ext>
            </a:extLst>
          </p:cNvPr>
          <p:cNvGrpSpPr/>
          <p:nvPr/>
        </p:nvGrpSpPr>
        <p:grpSpPr>
          <a:xfrm>
            <a:off x="2547344" y="5839903"/>
            <a:ext cx="810360" cy="740171"/>
            <a:chOff x="7164545" y="1294631"/>
            <a:chExt cx="810360" cy="740171"/>
          </a:xfrm>
        </p:grpSpPr>
        <p:pic>
          <p:nvPicPr>
            <p:cNvPr id="166" name="Graphic 165">
              <a:extLst>
                <a:ext uri="{FF2B5EF4-FFF2-40B4-BE49-F238E27FC236}">
                  <a16:creationId xmlns:a16="http://schemas.microsoft.com/office/drawing/2014/main" id="{DB4ABAD2-995E-031C-B6EC-CDC9100515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67" name="Subtitle 1">
              <a:extLst>
                <a:ext uri="{FF2B5EF4-FFF2-40B4-BE49-F238E27FC236}">
                  <a16:creationId xmlns:a16="http://schemas.microsoft.com/office/drawing/2014/main" id="{C77D3D8D-62ED-0A17-F39E-AC1A6E13248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9</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68" name="Group 167">
            <a:extLst>
              <a:ext uri="{FF2B5EF4-FFF2-40B4-BE49-F238E27FC236}">
                <a16:creationId xmlns:a16="http://schemas.microsoft.com/office/drawing/2014/main" id="{3EE5269C-5176-2C92-7C90-64BFF78AB68F}"/>
              </a:ext>
            </a:extLst>
          </p:cNvPr>
          <p:cNvGrpSpPr/>
          <p:nvPr/>
        </p:nvGrpSpPr>
        <p:grpSpPr>
          <a:xfrm>
            <a:off x="4451947" y="5833295"/>
            <a:ext cx="810360" cy="740171"/>
            <a:chOff x="7164545" y="1294631"/>
            <a:chExt cx="810360" cy="740171"/>
          </a:xfrm>
        </p:grpSpPr>
        <p:pic>
          <p:nvPicPr>
            <p:cNvPr id="169" name="Graphic 168">
              <a:extLst>
                <a:ext uri="{FF2B5EF4-FFF2-40B4-BE49-F238E27FC236}">
                  <a16:creationId xmlns:a16="http://schemas.microsoft.com/office/drawing/2014/main" id="{F09F1509-6736-FCDE-646F-9BE94E4823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70" name="Subtitle 1">
              <a:extLst>
                <a:ext uri="{FF2B5EF4-FFF2-40B4-BE49-F238E27FC236}">
                  <a16:creationId xmlns:a16="http://schemas.microsoft.com/office/drawing/2014/main" id="{5944F3B2-80B6-C72C-6A0F-940C8FCA9244}"/>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71" name="Group 170">
            <a:extLst>
              <a:ext uri="{FF2B5EF4-FFF2-40B4-BE49-F238E27FC236}">
                <a16:creationId xmlns:a16="http://schemas.microsoft.com/office/drawing/2014/main" id="{73C17A70-EF94-7F81-124F-B926DEC96C34}"/>
              </a:ext>
            </a:extLst>
          </p:cNvPr>
          <p:cNvGrpSpPr/>
          <p:nvPr/>
        </p:nvGrpSpPr>
        <p:grpSpPr>
          <a:xfrm>
            <a:off x="5358548" y="5833294"/>
            <a:ext cx="810360" cy="740171"/>
            <a:chOff x="7164545" y="1294631"/>
            <a:chExt cx="810360" cy="740171"/>
          </a:xfrm>
        </p:grpSpPr>
        <p:pic>
          <p:nvPicPr>
            <p:cNvPr id="172" name="Graphic 171">
              <a:extLst>
                <a:ext uri="{FF2B5EF4-FFF2-40B4-BE49-F238E27FC236}">
                  <a16:creationId xmlns:a16="http://schemas.microsoft.com/office/drawing/2014/main" id="{6A75AF75-DF7D-106A-BD70-8EE35C1F9B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4545" y="1294631"/>
              <a:ext cx="810360" cy="740171"/>
            </a:xfrm>
            <a:prstGeom prst="rect">
              <a:avLst/>
            </a:prstGeom>
          </p:spPr>
        </p:pic>
        <p:sp>
          <p:nvSpPr>
            <p:cNvPr id="173" name="Subtitle 1">
              <a:extLst>
                <a:ext uri="{FF2B5EF4-FFF2-40B4-BE49-F238E27FC236}">
                  <a16:creationId xmlns:a16="http://schemas.microsoft.com/office/drawing/2014/main" id="{246F83CA-9127-FBFB-B2A4-3E6C0645A1F8}"/>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МЕСЯЦ</a:t>
              </a: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 12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74" name="Graphic 173" descr="Close with solid fill">
            <a:extLst>
              <a:ext uri="{FF2B5EF4-FFF2-40B4-BE49-F238E27FC236}">
                <a16:creationId xmlns:a16="http://schemas.microsoft.com/office/drawing/2014/main" id="{F5BF354C-5DEE-D627-A449-4A013B4243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1458" y="3071932"/>
            <a:ext cx="914400" cy="914400"/>
          </a:xfrm>
          <a:prstGeom prst="rect">
            <a:avLst/>
          </a:prstGeom>
        </p:spPr>
      </p:pic>
      <p:pic>
        <p:nvPicPr>
          <p:cNvPr id="175" name="Graphic 174" descr="Close with solid fill">
            <a:extLst>
              <a:ext uri="{FF2B5EF4-FFF2-40B4-BE49-F238E27FC236}">
                <a16:creationId xmlns:a16="http://schemas.microsoft.com/office/drawing/2014/main" id="{111E19C4-1FE8-C5C8-FFB7-F93B1BC81C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9256" y="3081993"/>
            <a:ext cx="914400" cy="914400"/>
          </a:xfrm>
          <a:prstGeom prst="rect">
            <a:avLst/>
          </a:prstGeom>
        </p:spPr>
      </p:pic>
      <p:pic>
        <p:nvPicPr>
          <p:cNvPr id="176" name="Graphic 175" descr="Close with solid fill">
            <a:extLst>
              <a:ext uri="{FF2B5EF4-FFF2-40B4-BE49-F238E27FC236}">
                <a16:creationId xmlns:a16="http://schemas.microsoft.com/office/drawing/2014/main" id="{0AC69012-1982-9331-0D44-2EDC1EB875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52974" y="3050456"/>
            <a:ext cx="914400" cy="914400"/>
          </a:xfrm>
          <a:prstGeom prst="rect">
            <a:avLst/>
          </a:prstGeom>
        </p:spPr>
      </p:pic>
      <p:pic>
        <p:nvPicPr>
          <p:cNvPr id="177" name="Graphic 176" descr="Close with solid fill">
            <a:extLst>
              <a:ext uri="{FF2B5EF4-FFF2-40B4-BE49-F238E27FC236}">
                <a16:creationId xmlns:a16="http://schemas.microsoft.com/office/drawing/2014/main" id="{55F7BADF-B286-1E1A-07BC-82D3567CA4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1434" y="3093347"/>
            <a:ext cx="914400" cy="914400"/>
          </a:xfrm>
          <a:prstGeom prst="rect">
            <a:avLst/>
          </a:prstGeom>
        </p:spPr>
      </p:pic>
      <p:pic>
        <p:nvPicPr>
          <p:cNvPr id="178" name="Graphic 177" descr="Close with solid fill">
            <a:extLst>
              <a:ext uri="{FF2B5EF4-FFF2-40B4-BE49-F238E27FC236}">
                <a16:creationId xmlns:a16="http://schemas.microsoft.com/office/drawing/2014/main" id="{8A3A6817-5D7B-7F97-80DC-01D84E8620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6409" y="3063943"/>
            <a:ext cx="914400" cy="914400"/>
          </a:xfrm>
          <a:prstGeom prst="rect">
            <a:avLst/>
          </a:prstGeom>
        </p:spPr>
      </p:pic>
      <p:pic>
        <p:nvPicPr>
          <p:cNvPr id="179" name="Graphic 178" descr="Close with solid fill">
            <a:extLst>
              <a:ext uri="{FF2B5EF4-FFF2-40B4-BE49-F238E27FC236}">
                <a16:creationId xmlns:a16="http://schemas.microsoft.com/office/drawing/2014/main" id="{CC3B0DF8-C02E-BD96-CF9E-0500144776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662" y="3972344"/>
            <a:ext cx="914400" cy="914400"/>
          </a:xfrm>
          <a:prstGeom prst="rect">
            <a:avLst/>
          </a:prstGeom>
        </p:spPr>
      </p:pic>
      <p:pic>
        <p:nvPicPr>
          <p:cNvPr id="180" name="Graphic 179" descr="Close with solid fill">
            <a:extLst>
              <a:ext uri="{FF2B5EF4-FFF2-40B4-BE49-F238E27FC236}">
                <a16:creationId xmlns:a16="http://schemas.microsoft.com/office/drawing/2014/main" id="{1BFBDB1D-7C48-8142-1BDF-60A11DA683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9744" y="4007747"/>
            <a:ext cx="914400" cy="914400"/>
          </a:xfrm>
          <a:prstGeom prst="rect">
            <a:avLst/>
          </a:prstGeom>
        </p:spPr>
      </p:pic>
      <p:pic>
        <p:nvPicPr>
          <p:cNvPr id="181" name="Graphic 180" descr="Close with solid fill">
            <a:extLst>
              <a:ext uri="{FF2B5EF4-FFF2-40B4-BE49-F238E27FC236}">
                <a16:creationId xmlns:a16="http://schemas.microsoft.com/office/drawing/2014/main" id="{26E5C1C3-348C-22D0-52B3-C4A343D8AA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5539" y="3986332"/>
            <a:ext cx="914400" cy="914400"/>
          </a:xfrm>
          <a:prstGeom prst="rect">
            <a:avLst/>
          </a:prstGeom>
        </p:spPr>
      </p:pic>
      <p:pic>
        <p:nvPicPr>
          <p:cNvPr id="182" name="Graphic 181" descr="Close with solid fill">
            <a:extLst>
              <a:ext uri="{FF2B5EF4-FFF2-40B4-BE49-F238E27FC236}">
                <a16:creationId xmlns:a16="http://schemas.microsoft.com/office/drawing/2014/main" id="{56CAF316-1D1A-8616-ECFB-184A30D217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72712" y="3993701"/>
            <a:ext cx="914400" cy="914400"/>
          </a:xfrm>
          <a:prstGeom prst="rect">
            <a:avLst/>
          </a:prstGeom>
        </p:spPr>
      </p:pic>
      <p:pic>
        <p:nvPicPr>
          <p:cNvPr id="183" name="Graphic 182" descr="Close with solid fill">
            <a:extLst>
              <a:ext uri="{FF2B5EF4-FFF2-40B4-BE49-F238E27FC236}">
                <a16:creationId xmlns:a16="http://schemas.microsoft.com/office/drawing/2014/main" id="{A0F22512-29D4-BCF6-AB23-362E83CD27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79210" y="3972344"/>
            <a:ext cx="914400" cy="914400"/>
          </a:xfrm>
          <a:prstGeom prst="rect">
            <a:avLst/>
          </a:prstGeom>
        </p:spPr>
      </p:pic>
      <p:pic>
        <p:nvPicPr>
          <p:cNvPr id="184" name="Graphic 183" descr="Close with solid fill">
            <a:extLst>
              <a:ext uri="{FF2B5EF4-FFF2-40B4-BE49-F238E27FC236}">
                <a16:creationId xmlns:a16="http://schemas.microsoft.com/office/drawing/2014/main" id="{03C3EEF0-53F2-3DF2-4F62-3DE2D9E24B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6719" y="3950173"/>
            <a:ext cx="914400" cy="914400"/>
          </a:xfrm>
          <a:prstGeom prst="rect">
            <a:avLst/>
          </a:prstGeom>
        </p:spPr>
      </p:pic>
      <p:pic>
        <p:nvPicPr>
          <p:cNvPr id="185" name="Graphic 184" descr="Close with solid fill">
            <a:extLst>
              <a:ext uri="{FF2B5EF4-FFF2-40B4-BE49-F238E27FC236}">
                <a16:creationId xmlns:a16="http://schemas.microsoft.com/office/drawing/2014/main" id="{18950906-0AE3-4660-EB94-7389BD5B34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4711" y="4876817"/>
            <a:ext cx="914400" cy="914400"/>
          </a:xfrm>
          <a:prstGeom prst="rect">
            <a:avLst/>
          </a:prstGeom>
        </p:spPr>
      </p:pic>
      <p:pic>
        <p:nvPicPr>
          <p:cNvPr id="186" name="Graphic 185" descr="Close with solid fill">
            <a:extLst>
              <a:ext uri="{FF2B5EF4-FFF2-40B4-BE49-F238E27FC236}">
                <a16:creationId xmlns:a16="http://schemas.microsoft.com/office/drawing/2014/main" id="{B9A7D48D-5BD5-D1C6-2B57-597405A62C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05339" y="4831096"/>
            <a:ext cx="914400" cy="914400"/>
          </a:xfrm>
          <a:prstGeom prst="rect">
            <a:avLst/>
          </a:prstGeom>
        </p:spPr>
      </p:pic>
      <p:pic>
        <p:nvPicPr>
          <p:cNvPr id="187" name="Graphic 186" descr="Close with solid fill">
            <a:extLst>
              <a:ext uri="{FF2B5EF4-FFF2-40B4-BE49-F238E27FC236}">
                <a16:creationId xmlns:a16="http://schemas.microsoft.com/office/drawing/2014/main" id="{8AEE049B-FF8B-D0FD-36F6-F5AFACF7ED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0946" y="4827158"/>
            <a:ext cx="914400" cy="914400"/>
          </a:xfrm>
          <a:prstGeom prst="rect">
            <a:avLst/>
          </a:prstGeom>
        </p:spPr>
      </p:pic>
      <p:pic>
        <p:nvPicPr>
          <p:cNvPr id="188" name="Graphic 187" descr="Close with solid fill">
            <a:extLst>
              <a:ext uri="{FF2B5EF4-FFF2-40B4-BE49-F238E27FC236}">
                <a16:creationId xmlns:a16="http://schemas.microsoft.com/office/drawing/2014/main" id="{57F63F81-69EF-3683-9456-DE79243DE2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4743" y="4837767"/>
            <a:ext cx="914400" cy="914400"/>
          </a:xfrm>
          <a:prstGeom prst="rect">
            <a:avLst/>
          </a:prstGeom>
        </p:spPr>
      </p:pic>
      <p:pic>
        <p:nvPicPr>
          <p:cNvPr id="189" name="Graphic 188" descr="Close with solid fill">
            <a:extLst>
              <a:ext uri="{FF2B5EF4-FFF2-40B4-BE49-F238E27FC236}">
                <a16:creationId xmlns:a16="http://schemas.microsoft.com/office/drawing/2014/main" id="{3CE4A415-A4E5-8FC8-B263-B1E9B03C6C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0221" y="4816860"/>
            <a:ext cx="914400" cy="914400"/>
          </a:xfrm>
          <a:prstGeom prst="rect">
            <a:avLst/>
          </a:prstGeom>
        </p:spPr>
      </p:pic>
      <p:sp>
        <p:nvSpPr>
          <p:cNvPr id="3" name="Title 1">
            <a:extLst>
              <a:ext uri="{FF2B5EF4-FFF2-40B4-BE49-F238E27FC236}">
                <a16:creationId xmlns:a16="http://schemas.microsoft.com/office/drawing/2014/main" id="{00387553-1AD2-F4DC-8674-044BD7F9CCC3}"/>
              </a:ext>
            </a:extLst>
          </p:cNvPr>
          <p:cNvSpPr txBox="1">
            <a:spLocks/>
          </p:cNvSpPr>
          <p:nvPr/>
        </p:nvSpPr>
        <p:spPr>
          <a:xfrm>
            <a:off x="7866187" y="591451"/>
            <a:ext cx="3907243" cy="4456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200" b="1" dirty="0">
                <a:solidFill>
                  <a:srgbClr val="F8CB83"/>
                </a:solidFill>
                <a:latin typeface="Lato Black" panose="020F0502020204030203" pitchFamily="34" charset="77"/>
                <a:cs typeface="Calibri" panose="020F0502020204030204" pitchFamily="34" charset="0"/>
              </a:rPr>
              <a:t>Сделать лучше и быстрее</a:t>
            </a:r>
            <a:endParaRPr lang="en-GT" sz="2200" b="1" dirty="0">
              <a:solidFill>
                <a:srgbClr val="F8CB83"/>
              </a:solidFill>
              <a:latin typeface="Lato Black" panose="020F0502020204030203" pitchFamily="34" charset="77"/>
              <a:cs typeface="Calibri" panose="020F0502020204030204" pitchFamily="34" charset="0"/>
            </a:endParaRPr>
          </a:p>
        </p:txBody>
      </p:sp>
      <p:sp>
        <p:nvSpPr>
          <p:cNvPr id="7" name="Title 1">
            <a:extLst>
              <a:ext uri="{FF2B5EF4-FFF2-40B4-BE49-F238E27FC236}">
                <a16:creationId xmlns:a16="http://schemas.microsoft.com/office/drawing/2014/main" id="{818E5EE0-7286-A8C3-7B94-6786EA0AB58A}"/>
              </a:ext>
            </a:extLst>
          </p:cNvPr>
          <p:cNvSpPr txBox="1">
            <a:spLocks/>
          </p:cNvSpPr>
          <p:nvPr/>
        </p:nvSpPr>
        <p:spPr>
          <a:xfrm>
            <a:off x="7870408" y="970157"/>
            <a:ext cx="3907243" cy="4456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200" b="1" dirty="0">
                <a:solidFill>
                  <a:schemeClr val="bg1"/>
                </a:solidFill>
                <a:latin typeface="Lato Black" panose="020F0502020204030203" pitchFamily="34" charset="77"/>
                <a:cs typeface="Calibri" panose="020F0502020204030204" pitchFamily="34" charset="0"/>
              </a:rPr>
              <a:t>Выполнение обещаний обеспечить </a:t>
            </a:r>
            <a:br>
              <a:rPr lang="en-US" sz="1200" b="1" dirty="0">
                <a:solidFill>
                  <a:schemeClr val="bg1"/>
                </a:solidFill>
                <a:latin typeface="Lato Black" panose="020F0502020204030203" pitchFamily="34" charset="77"/>
                <a:cs typeface="Calibri" panose="020F0502020204030204" pitchFamily="34" charset="0"/>
              </a:rPr>
            </a:br>
            <a:r>
              <a:rPr lang="ru-RU" sz="1200" b="1" dirty="0">
                <a:solidFill>
                  <a:schemeClr val="bg1"/>
                </a:solidFill>
                <a:latin typeface="Lato Black" panose="020F0502020204030203" pitchFamily="34" charset="77"/>
                <a:cs typeface="Calibri" panose="020F0502020204030204" pitchFamily="34" charset="0"/>
              </a:rPr>
              <a:t>новые методы лечения туберкулеза</a:t>
            </a:r>
            <a:endParaRPr lang="en-GT" sz="1200" b="1" dirty="0">
              <a:solidFill>
                <a:schemeClr val="bg1"/>
              </a:solidFill>
              <a:latin typeface="Lato Black" panose="020F0502020204030203" pitchFamily="34" charset="77"/>
              <a:cs typeface="Calibri" panose="020F0502020204030204" pitchFamily="34" charset="0"/>
            </a:endParaRPr>
          </a:p>
        </p:txBody>
      </p:sp>
      <p:sp>
        <p:nvSpPr>
          <p:cNvPr id="8" name="Title 1">
            <a:extLst>
              <a:ext uri="{FF2B5EF4-FFF2-40B4-BE49-F238E27FC236}">
                <a16:creationId xmlns:a16="http://schemas.microsoft.com/office/drawing/2014/main" id="{93714510-2A19-09E9-0A2A-402E8458561A}"/>
              </a:ext>
            </a:extLst>
          </p:cNvPr>
          <p:cNvSpPr txBox="1">
            <a:spLocks/>
          </p:cNvSpPr>
          <p:nvPr/>
        </p:nvSpPr>
        <p:spPr>
          <a:xfrm>
            <a:off x="9950673" y="5156599"/>
            <a:ext cx="1822757" cy="30435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900" b="1" dirty="0">
                <a:solidFill>
                  <a:schemeClr val="bg1"/>
                </a:solidFill>
                <a:latin typeface="Lato Black" panose="020F0502020204030203" pitchFamily="34" charset="77"/>
                <a:cs typeface="Calibri" panose="020F0502020204030204" pitchFamily="34" charset="0"/>
              </a:rPr>
              <a:t>Отчет о кампании</a:t>
            </a:r>
            <a:endParaRPr lang="en-GT" sz="900" b="1" dirty="0">
              <a:solidFill>
                <a:schemeClr val="bg1"/>
              </a:solidFill>
              <a:latin typeface="Lato Black" panose="020F0502020204030203" pitchFamily="34" charset="77"/>
              <a:cs typeface="Calibri" panose="020F0502020204030204" pitchFamily="34" charset="0"/>
            </a:endParaRPr>
          </a:p>
        </p:txBody>
      </p:sp>
      <p:sp>
        <p:nvSpPr>
          <p:cNvPr id="9" name="TextBox 8">
            <a:extLst>
              <a:ext uri="{FF2B5EF4-FFF2-40B4-BE49-F238E27FC236}">
                <a16:creationId xmlns:a16="http://schemas.microsoft.com/office/drawing/2014/main" id="{FBF8E298-82E8-DB64-D7D1-D4E119335626}"/>
              </a:ext>
            </a:extLst>
          </p:cNvPr>
          <p:cNvSpPr txBox="1"/>
          <p:nvPr/>
        </p:nvSpPr>
        <p:spPr>
          <a:xfrm>
            <a:off x="10848266" y="5585399"/>
            <a:ext cx="903206" cy="289310"/>
          </a:xfrm>
          <a:prstGeom prst="rect">
            <a:avLst/>
          </a:prstGeom>
          <a:noFill/>
        </p:spPr>
        <p:txBody>
          <a:bodyPr wrap="square" rtlCol="0">
            <a:spAutoFit/>
          </a:bodyPr>
          <a:lstStyle/>
          <a:p>
            <a:pPr>
              <a:lnSpc>
                <a:spcPct val="80000"/>
              </a:lnSpc>
            </a:pPr>
            <a:r>
              <a:rPr lang="ru-RU" sz="400" b="1" dirty="0">
                <a:latin typeface="Lato Black" panose="020F0502020204030203" pitchFamily="34" charset="77"/>
              </a:rPr>
              <a:t>Кампания по объединению энергии, политической воли и финансирования для ликвидации туберкулеза</a:t>
            </a:r>
            <a:endParaRPr lang="en-GT" sz="400" b="1">
              <a:latin typeface="Lato Black" panose="020F0502020204030203" pitchFamily="34" charset="77"/>
            </a:endParaRPr>
          </a:p>
        </p:txBody>
      </p:sp>
    </p:spTree>
    <p:extLst>
      <p:ext uri="{BB962C8B-B14F-4D97-AF65-F5344CB8AC3E}">
        <p14:creationId xmlns:p14="http://schemas.microsoft.com/office/powerpoint/2010/main" val="145941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111598-CF87-D003-163F-3F14F7D423CC}"/>
              </a:ext>
            </a:extLst>
          </p:cNvPr>
          <p:cNvSpPr txBox="1">
            <a:spLocks/>
          </p:cNvSpPr>
          <p:nvPr/>
        </p:nvSpPr>
        <p:spPr>
          <a:xfrm>
            <a:off x="523328" y="318655"/>
            <a:ext cx="11668672" cy="906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a:solidFill>
                  <a:srgbClr val="389ED7"/>
                </a:solidFill>
                <a:latin typeface="Arial Black" panose="020B0604020202020204" pitchFamily="34" charset="0"/>
                <a:cs typeface="Arial Black" panose="020B0604020202020204" pitchFamily="34" charset="0"/>
              </a:rPr>
              <a:t>Обзор запросов на финансирование в Глобальный фонд в период 2023-2026 гг. </a:t>
            </a:r>
            <a:endParaRPr lang="en-US" sz="3200" b="1" dirty="0">
              <a:solidFill>
                <a:srgbClr val="389ED7"/>
              </a:solidFill>
              <a:latin typeface="Arial Black" panose="020B0604020202020204" pitchFamily="34" charset="0"/>
              <a:cs typeface="Arial Black" panose="020B0604020202020204" pitchFamily="34" charset="0"/>
            </a:endParaRPr>
          </a:p>
        </p:txBody>
      </p:sp>
      <p:sp>
        <p:nvSpPr>
          <p:cNvPr id="2" name="TextBox 1">
            <a:extLst>
              <a:ext uri="{FF2B5EF4-FFF2-40B4-BE49-F238E27FC236}">
                <a16:creationId xmlns:a16="http://schemas.microsoft.com/office/drawing/2014/main" id="{10942CEA-D022-C6A2-6793-35AC2F8ECAD1}"/>
              </a:ext>
            </a:extLst>
          </p:cNvPr>
          <p:cNvSpPr txBox="1"/>
          <p:nvPr/>
        </p:nvSpPr>
        <p:spPr>
          <a:xfrm>
            <a:off x="174282" y="5767930"/>
            <a:ext cx="9157800" cy="553998"/>
          </a:xfrm>
          <a:prstGeom prst="rect">
            <a:avLst/>
          </a:prstGeom>
          <a:noFill/>
        </p:spPr>
        <p:txBody>
          <a:bodyPr wrap="square">
            <a:spAutoFit/>
          </a:bodyPr>
          <a:lstStyle/>
          <a:p>
            <a:r>
              <a:rPr lang="en-US" sz="1000" dirty="0"/>
              <a:t>*</a:t>
            </a:r>
            <a:r>
              <a:rPr lang="ru-RU" sz="1000" dirty="0"/>
              <a:t>Индия получила 20 000 курсов 1</a:t>
            </a:r>
            <a:r>
              <a:rPr lang="en-US" sz="1000" dirty="0"/>
              <a:t>HP, </a:t>
            </a:r>
            <a:r>
              <a:rPr lang="ru-RU" sz="1000" dirty="0"/>
              <a:t>предоставленных </a:t>
            </a:r>
            <a:r>
              <a:rPr lang="en-US" sz="1000" dirty="0"/>
              <a:t>IMPAACT4TB.</a:t>
            </a:r>
          </a:p>
          <a:p>
            <a:r>
              <a:rPr lang="en-US" sz="1000" dirty="0"/>
              <a:t>**</a:t>
            </a:r>
            <a:r>
              <a:rPr lang="ru-RU" sz="1000" dirty="0"/>
              <a:t>Кыргызстан сообщил о политике внедрения 4</a:t>
            </a:r>
            <a:r>
              <a:rPr lang="en-US" sz="1000" dirty="0"/>
              <a:t>HPMZ </a:t>
            </a:r>
            <a:r>
              <a:rPr lang="ru-RU" sz="1000" dirty="0"/>
              <a:t>в исследовании </a:t>
            </a:r>
            <a:r>
              <a:rPr lang="en-US" sz="1000" dirty="0"/>
              <a:t>Step Up ForTB 2023 </a:t>
            </a:r>
            <a:r>
              <a:rPr lang="ru-RU" sz="1000" dirty="0"/>
              <a:t>партнерства «Остановить туберкулез».</a:t>
            </a:r>
          </a:p>
          <a:p>
            <a:r>
              <a:rPr lang="en-US" sz="1000" dirty="0"/>
              <a:t>***</a:t>
            </a:r>
            <a:r>
              <a:rPr lang="ru-RU" sz="1000" dirty="0"/>
              <a:t>По данным Глобального фонда лекарственных средств, Украина закупила 4</a:t>
            </a:r>
            <a:r>
              <a:rPr lang="en-US" sz="1000" dirty="0"/>
              <a:t>HPMZ.</a:t>
            </a:r>
          </a:p>
        </p:txBody>
      </p:sp>
      <p:graphicFrame>
        <p:nvGraphicFramePr>
          <p:cNvPr id="13" name="Таблица 12">
            <a:extLst>
              <a:ext uri="{FF2B5EF4-FFF2-40B4-BE49-F238E27FC236}">
                <a16:creationId xmlns:a16="http://schemas.microsoft.com/office/drawing/2014/main" id="{4D4F48A6-7B43-515D-3E38-FF4EB2E58E2C}"/>
              </a:ext>
            </a:extLst>
          </p:cNvPr>
          <p:cNvGraphicFramePr>
            <a:graphicFrameLocks noGrp="1"/>
          </p:cNvGraphicFramePr>
          <p:nvPr>
            <p:extLst>
              <p:ext uri="{D42A27DB-BD31-4B8C-83A1-F6EECF244321}">
                <p14:modId xmlns:p14="http://schemas.microsoft.com/office/powerpoint/2010/main" val="801026812"/>
              </p:ext>
            </p:extLst>
          </p:nvPr>
        </p:nvGraphicFramePr>
        <p:xfrm>
          <a:off x="85794" y="1504336"/>
          <a:ext cx="5915026" cy="4095750"/>
        </p:xfrm>
        <a:graphic>
          <a:graphicData uri="http://schemas.openxmlformats.org/drawingml/2006/table">
            <a:tbl>
              <a:tblPr firstRow="1" firstCol="1" bandRow="1">
                <a:tableStyleId>{5C22544A-7EE6-4342-B048-85BDC9FD1C3A}</a:tableStyleId>
              </a:tblPr>
              <a:tblGrid>
                <a:gridCol w="1557476">
                  <a:extLst>
                    <a:ext uri="{9D8B030D-6E8A-4147-A177-3AD203B41FA5}">
                      <a16:colId xmlns:a16="http://schemas.microsoft.com/office/drawing/2014/main" val="1149798829"/>
                    </a:ext>
                  </a:extLst>
                </a:gridCol>
                <a:gridCol w="435755">
                  <a:extLst>
                    <a:ext uri="{9D8B030D-6E8A-4147-A177-3AD203B41FA5}">
                      <a16:colId xmlns:a16="http://schemas.microsoft.com/office/drawing/2014/main" val="3951579194"/>
                    </a:ext>
                  </a:extLst>
                </a:gridCol>
                <a:gridCol w="435755">
                  <a:extLst>
                    <a:ext uri="{9D8B030D-6E8A-4147-A177-3AD203B41FA5}">
                      <a16:colId xmlns:a16="http://schemas.microsoft.com/office/drawing/2014/main" val="3766482731"/>
                    </a:ext>
                  </a:extLst>
                </a:gridCol>
                <a:gridCol w="435755">
                  <a:extLst>
                    <a:ext uri="{9D8B030D-6E8A-4147-A177-3AD203B41FA5}">
                      <a16:colId xmlns:a16="http://schemas.microsoft.com/office/drawing/2014/main" val="3719185336"/>
                    </a:ext>
                  </a:extLst>
                </a:gridCol>
                <a:gridCol w="435755">
                  <a:extLst>
                    <a:ext uri="{9D8B030D-6E8A-4147-A177-3AD203B41FA5}">
                      <a16:colId xmlns:a16="http://schemas.microsoft.com/office/drawing/2014/main" val="2978229070"/>
                    </a:ext>
                  </a:extLst>
                </a:gridCol>
                <a:gridCol w="435755">
                  <a:extLst>
                    <a:ext uri="{9D8B030D-6E8A-4147-A177-3AD203B41FA5}">
                      <a16:colId xmlns:a16="http://schemas.microsoft.com/office/drawing/2014/main" val="667450419"/>
                    </a:ext>
                  </a:extLst>
                </a:gridCol>
                <a:gridCol w="435755">
                  <a:extLst>
                    <a:ext uri="{9D8B030D-6E8A-4147-A177-3AD203B41FA5}">
                      <a16:colId xmlns:a16="http://schemas.microsoft.com/office/drawing/2014/main" val="3826573261"/>
                    </a:ext>
                  </a:extLst>
                </a:gridCol>
                <a:gridCol w="435755">
                  <a:extLst>
                    <a:ext uri="{9D8B030D-6E8A-4147-A177-3AD203B41FA5}">
                      <a16:colId xmlns:a16="http://schemas.microsoft.com/office/drawing/2014/main" val="2433913472"/>
                    </a:ext>
                  </a:extLst>
                </a:gridCol>
                <a:gridCol w="435755">
                  <a:extLst>
                    <a:ext uri="{9D8B030D-6E8A-4147-A177-3AD203B41FA5}">
                      <a16:colId xmlns:a16="http://schemas.microsoft.com/office/drawing/2014/main" val="1522899869"/>
                    </a:ext>
                  </a:extLst>
                </a:gridCol>
                <a:gridCol w="435755">
                  <a:extLst>
                    <a:ext uri="{9D8B030D-6E8A-4147-A177-3AD203B41FA5}">
                      <a16:colId xmlns:a16="http://schemas.microsoft.com/office/drawing/2014/main" val="325617862"/>
                    </a:ext>
                  </a:extLst>
                </a:gridCol>
                <a:gridCol w="435755">
                  <a:extLst>
                    <a:ext uri="{9D8B030D-6E8A-4147-A177-3AD203B41FA5}">
                      <a16:colId xmlns:a16="http://schemas.microsoft.com/office/drawing/2014/main" val="1445062925"/>
                    </a:ext>
                  </a:extLst>
                </a:gridCol>
              </a:tblGrid>
              <a:tr h="0">
                <a:tc>
                  <a:txBody>
                    <a:bodyPr/>
                    <a:lstStyle/>
                    <a:p>
                      <a:r>
                        <a:rPr lang="ru-RU" sz="650" noProof="0" dirty="0">
                          <a:effectLst/>
                        </a:rPr>
                        <a:t> </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dirty="0">
                          <a:effectLst/>
                        </a:rPr>
                        <a:t> </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dirty="0">
                          <a:effectLst/>
                        </a:rPr>
                        <a:t>«1»</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dirty="0">
                          <a:effectLst/>
                        </a:rPr>
                        <a:t> </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dirty="0">
                          <a:effectLst/>
                        </a:rPr>
                        <a:t> </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dirty="0">
                          <a:effectLst/>
                        </a:rPr>
                        <a:t>«4»</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dirty="0">
                          <a:effectLst/>
                        </a:rPr>
                        <a:t>«6»</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gridSpan="2">
                  <a:txBody>
                    <a:bodyPr/>
                    <a:lstStyle/>
                    <a:p>
                      <a:pPr algn="ctr"/>
                      <a:r>
                        <a:rPr lang="ru-RU" sz="650" noProof="0" dirty="0">
                          <a:effectLst/>
                        </a:rPr>
                        <a:t>Быстрая молекулярная диагностика в качестве начального теста</a:t>
                      </a: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hMerge="1">
                  <a:txBody>
                    <a:bodyPr/>
                    <a:lstStyle/>
                    <a:p>
                      <a:endParaRPr lang="ru-RU"/>
                    </a:p>
                  </a:txBody>
                  <a:tcPr/>
                </a:tc>
                <a:tc gridSpan="2">
                  <a:txBody>
                    <a:bodyPr/>
                    <a:lstStyle/>
                    <a:p>
                      <a:pPr algn="ctr"/>
                      <a:r>
                        <a:rPr lang="ru-RU" sz="650" noProof="0" dirty="0">
                          <a:effectLst/>
                        </a:rPr>
                        <a:t>Тестирование на устойчивость к фторхинолонам</a:t>
                      </a: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hMerge="1">
                  <a:txBody>
                    <a:bodyPr/>
                    <a:lstStyle/>
                    <a:p>
                      <a:endParaRPr lang="ru-RU"/>
                    </a:p>
                  </a:txBody>
                  <a:tcPr/>
                </a:tc>
                <a:extLst>
                  <a:ext uri="{0D108BD9-81ED-4DB2-BD59-A6C34878D82A}">
                    <a16:rowId xmlns:a16="http://schemas.microsoft.com/office/drawing/2014/main" val="2594877721"/>
                  </a:ext>
                </a:extLst>
              </a:tr>
              <a:tr h="0">
                <a:tc>
                  <a:txBody>
                    <a:bodyPr/>
                    <a:lstStyle/>
                    <a:p>
                      <a:r>
                        <a:rPr lang="ru-RU" sz="650" noProof="0" dirty="0">
                          <a:solidFill>
                            <a:schemeClr val="tx1"/>
                          </a:solidFill>
                          <a:effectLst/>
                        </a:rPr>
                        <a:t> </a:t>
                      </a:r>
                      <a:endParaRPr lang="ru-RU" sz="650" noProof="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1" noProof="0" dirty="0">
                          <a:effectLst/>
                        </a:rPr>
                        <a:t>1HP</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dirty="0">
                          <a:effectLst/>
                        </a:rPr>
                        <a:t>3HP</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dirty="0">
                          <a:effectLst/>
                        </a:rPr>
                        <a:t>3HR</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dirty="0">
                          <a:effectLst/>
                        </a:rPr>
                        <a:t>4HPMZ</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dirty="0">
                          <a:effectLst/>
                        </a:rPr>
                        <a:t>4HRZE</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dirty="0">
                          <a:effectLst/>
                        </a:rPr>
                        <a:t>BPaLIM]</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dirty="0">
                          <a:effectLst/>
                        </a:rPr>
                        <a:t>GeneXpert</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dirty="0" err="1">
                          <a:effectLst/>
                        </a:rPr>
                        <a:t>Truenat</a:t>
                      </a:r>
                      <a:endParaRPr lang="ru-RU" sz="65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a:effectLst/>
                        </a:rPr>
                        <a:t>Xpert MTB/XDR</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a:effectLst/>
                        </a:rPr>
                        <a:t>FQLPA</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extLst>
                  <a:ext uri="{0D108BD9-81ED-4DB2-BD59-A6C34878D82A}">
                    <a16:rowId xmlns:a16="http://schemas.microsoft.com/office/drawing/2014/main" val="3642483190"/>
                  </a:ext>
                </a:extLst>
              </a:tr>
              <a:tr h="0">
                <a:tc>
                  <a:txBody>
                    <a:bodyPr/>
                    <a:lstStyle/>
                    <a:p>
                      <a:r>
                        <a:rPr lang="ru-RU" sz="650" noProof="0">
                          <a:solidFill>
                            <a:schemeClr val="tx1"/>
                          </a:solidFill>
                          <a:effectLst/>
                        </a:rPr>
                        <a:t>Азербайджан</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Нет</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579498470"/>
                  </a:ext>
                </a:extLst>
              </a:tr>
              <a:tr h="0">
                <a:tc>
                  <a:txBody>
                    <a:bodyPr/>
                    <a:lstStyle/>
                    <a:p>
                      <a:r>
                        <a:rPr lang="ru-RU" sz="650" noProof="0">
                          <a:solidFill>
                            <a:schemeClr val="tx1"/>
                          </a:solidFill>
                          <a:effectLst/>
                        </a:rPr>
                        <a:t>Бангладеш</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3765882743"/>
                  </a:ext>
                </a:extLst>
              </a:tr>
              <a:tr h="0">
                <a:tc>
                  <a:txBody>
                    <a:bodyPr/>
                    <a:lstStyle/>
                    <a:p>
                      <a:r>
                        <a:rPr lang="ru-RU" sz="650" noProof="0">
                          <a:solidFill>
                            <a:schemeClr val="tx1"/>
                          </a:solidFill>
                          <a:effectLst/>
                        </a:rPr>
                        <a:t>Камерун</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96656682"/>
                  </a:ext>
                </a:extLst>
              </a:tr>
              <a:tr h="0">
                <a:tc>
                  <a:txBody>
                    <a:bodyPr/>
                    <a:lstStyle/>
                    <a:p>
                      <a:r>
                        <a:rPr lang="ru-RU" sz="650" noProof="0">
                          <a:solidFill>
                            <a:schemeClr val="tx1"/>
                          </a:solidFill>
                          <a:effectLst/>
                        </a:rPr>
                        <a:t>ЦАР</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373407767"/>
                  </a:ext>
                </a:extLst>
              </a:tr>
              <a:tr h="0">
                <a:tc>
                  <a:txBody>
                    <a:bodyPr/>
                    <a:lstStyle/>
                    <a:p>
                      <a:r>
                        <a:rPr lang="ru-RU" sz="650" noProof="0">
                          <a:solidFill>
                            <a:schemeClr val="tx1"/>
                          </a:solidFill>
                          <a:effectLst/>
                        </a:rPr>
                        <a:t>Конго</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734776139"/>
                  </a:ext>
                </a:extLst>
              </a:tr>
              <a:tr h="0">
                <a:tc>
                  <a:txBody>
                    <a:bodyPr/>
                    <a:lstStyle/>
                    <a:p>
                      <a:r>
                        <a:rPr lang="ru-RU" sz="650" noProof="0">
                          <a:solidFill>
                            <a:schemeClr val="tx1"/>
                          </a:solidFill>
                          <a:effectLst/>
                        </a:rPr>
                        <a:t>Кот-д'Ивуар</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765824825"/>
                  </a:ext>
                </a:extLst>
              </a:tr>
              <a:tr h="0">
                <a:tc>
                  <a:txBody>
                    <a:bodyPr/>
                    <a:lstStyle/>
                    <a:p>
                      <a:r>
                        <a:rPr lang="ru-RU" sz="650" noProof="0" dirty="0">
                          <a:solidFill>
                            <a:schemeClr val="tx1"/>
                          </a:solidFill>
                          <a:effectLst/>
                        </a:rPr>
                        <a:t>Демократическая Республика Конго</a:t>
                      </a:r>
                      <a:endParaRPr lang="ru-RU" sz="1200" noProof="0" dirty="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4084481668"/>
                  </a:ext>
                </a:extLst>
              </a:tr>
              <a:tr h="0">
                <a:tc>
                  <a:txBody>
                    <a:bodyPr/>
                    <a:lstStyle/>
                    <a:p>
                      <a:r>
                        <a:rPr lang="ru-RU" sz="650" noProof="0">
                          <a:solidFill>
                            <a:schemeClr val="tx1"/>
                          </a:solidFill>
                          <a:effectLst/>
                        </a:rPr>
                        <a:t>Эсватини</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66959199"/>
                  </a:ext>
                </a:extLst>
              </a:tr>
              <a:tr h="0">
                <a:tc>
                  <a:txBody>
                    <a:bodyPr/>
                    <a:lstStyle/>
                    <a:p>
                      <a:r>
                        <a:rPr lang="ru-RU" sz="650" noProof="0">
                          <a:solidFill>
                            <a:schemeClr val="tx1"/>
                          </a:solidFill>
                          <a:effectLst/>
                        </a:rPr>
                        <a:t>Эфиопия</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123605131"/>
                  </a:ext>
                </a:extLst>
              </a:tr>
              <a:tr h="0">
                <a:tc>
                  <a:txBody>
                    <a:bodyPr/>
                    <a:lstStyle/>
                    <a:p>
                      <a:r>
                        <a:rPr lang="ru-RU" sz="650" noProof="0">
                          <a:solidFill>
                            <a:schemeClr val="tx1"/>
                          </a:solidFill>
                          <a:effectLst/>
                        </a:rPr>
                        <a:t>Гана</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84167593"/>
                  </a:ext>
                </a:extLst>
              </a:tr>
              <a:tr h="0">
                <a:tc>
                  <a:txBody>
                    <a:bodyPr/>
                    <a:lstStyle/>
                    <a:p>
                      <a:r>
                        <a:rPr lang="ru-RU" sz="650" noProof="0">
                          <a:solidFill>
                            <a:schemeClr val="tx1"/>
                          </a:solidFill>
                          <a:effectLst/>
                        </a:rPr>
                        <a:t>Гвинея</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Нет</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752375683"/>
                  </a:ext>
                </a:extLst>
              </a:tr>
              <a:tr h="0">
                <a:tc>
                  <a:txBody>
                    <a:bodyPr/>
                    <a:lstStyle/>
                    <a:p>
                      <a:r>
                        <a:rPr lang="ru-RU" sz="650" noProof="0">
                          <a:solidFill>
                            <a:schemeClr val="tx1"/>
                          </a:solidFill>
                          <a:effectLst/>
                        </a:rPr>
                        <a:t>Гвинея-Бисау</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Нет</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1810840758"/>
                  </a:ext>
                </a:extLst>
              </a:tr>
              <a:tr h="0">
                <a:tc>
                  <a:txBody>
                    <a:bodyPr/>
                    <a:lstStyle/>
                    <a:p>
                      <a:r>
                        <a:rPr lang="ru-RU" sz="650" noProof="0">
                          <a:solidFill>
                            <a:schemeClr val="tx1"/>
                          </a:solidFill>
                          <a:effectLst/>
                        </a:rPr>
                        <a:t>Индия</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251881039"/>
                  </a:ext>
                </a:extLst>
              </a:tr>
              <a:tr h="0">
                <a:tc>
                  <a:txBody>
                    <a:bodyPr/>
                    <a:lstStyle/>
                    <a:p>
                      <a:r>
                        <a:rPr lang="ru-RU" sz="650" noProof="0">
                          <a:solidFill>
                            <a:schemeClr val="tx1"/>
                          </a:solidFill>
                          <a:effectLst/>
                        </a:rPr>
                        <a:t>Индонезия</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138245568"/>
                  </a:ext>
                </a:extLst>
              </a:tr>
              <a:tr h="0">
                <a:tc>
                  <a:txBody>
                    <a:bodyPr/>
                    <a:lstStyle/>
                    <a:p>
                      <a:r>
                        <a:rPr lang="ru-RU" sz="650" noProof="0">
                          <a:solidFill>
                            <a:schemeClr val="tx1"/>
                          </a:solidFill>
                          <a:effectLst/>
                        </a:rPr>
                        <a:t>Кения</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885397091"/>
                  </a:ext>
                </a:extLst>
              </a:tr>
              <a:tr h="0">
                <a:tc>
                  <a:txBody>
                    <a:bodyPr/>
                    <a:lstStyle/>
                    <a:p>
                      <a:r>
                        <a:rPr lang="ru-RU" sz="650" noProof="0">
                          <a:solidFill>
                            <a:schemeClr val="tx1"/>
                          </a:solidFill>
                          <a:effectLst/>
                        </a:rPr>
                        <a:t>Кыргызстан</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179641306"/>
                  </a:ext>
                </a:extLst>
              </a:tr>
              <a:tr h="0">
                <a:tc>
                  <a:txBody>
                    <a:bodyPr/>
                    <a:lstStyle/>
                    <a:p>
                      <a:r>
                        <a:rPr lang="ru-RU" sz="650" noProof="0">
                          <a:solidFill>
                            <a:schemeClr val="tx1"/>
                          </a:solidFill>
                          <a:effectLst/>
                        </a:rPr>
                        <a:t>Лесото</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Нет</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101557677"/>
                  </a:ext>
                </a:extLst>
              </a:tr>
              <a:tr h="0">
                <a:tc>
                  <a:txBody>
                    <a:bodyPr/>
                    <a:lstStyle/>
                    <a:p>
                      <a:r>
                        <a:rPr lang="ru-RU" sz="650" noProof="0">
                          <a:solidFill>
                            <a:schemeClr val="tx1"/>
                          </a:solidFill>
                          <a:effectLst/>
                        </a:rPr>
                        <a:t>Либерия</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4087384502"/>
                  </a:ext>
                </a:extLst>
              </a:tr>
              <a:tr h="0">
                <a:tc>
                  <a:txBody>
                    <a:bodyPr/>
                    <a:lstStyle/>
                    <a:p>
                      <a:r>
                        <a:rPr lang="ru-RU" sz="650" noProof="0">
                          <a:solidFill>
                            <a:schemeClr val="tx1"/>
                          </a:solidFill>
                          <a:effectLst/>
                        </a:rPr>
                        <a:t>Малави</a:t>
                      </a:r>
                      <a:endParaRPr lang="ru-RU" sz="1200" noProof="0">
                        <a:solidFill>
                          <a:schemeClr val="tx1"/>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Нет</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a:effectLst/>
                        </a:rPr>
                        <a:t>Да</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noProof="0" dirty="0">
                          <a:effectLst/>
                        </a:rPr>
                        <a:t>Да</a:t>
                      </a:r>
                      <a:endParaRPr lang="ru-RU" sz="65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4143196474"/>
                  </a:ext>
                </a:extLst>
              </a:tr>
            </a:tbl>
          </a:graphicData>
        </a:graphic>
      </p:graphicFrame>
      <p:graphicFrame>
        <p:nvGraphicFramePr>
          <p:cNvPr id="19" name="Таблица 18">
            <a:extLst>
              <a:ext uri="{FF2B5EF4-FFF2-40B4-BE49-F238E27FC236}">
                <a16:creationId xmlns:a16="http://schemas.microsoft.com/office/drawing/2014/main" id="{1B0F82A3-FA34-981E-4F39-EBF8AD8BBF40}"/>
              </a:ext>
            </a:extLst>
          </p:cNvPr>
          <p:cNvGraphicFramePr>
            <a:graphicFrameLocks noGrp="1"/>
          </p:cNvGraphicFramePr>
          <p:nvPr>
            <p:extLst>
              <p:ext uri="{D42A27DB-BD31-4B8C-83A1-F6EECF244321}">
                <p14:modId xmlns:p14="http://schemas.microsoft.com/office/powerpoint/2010/main" val="1548228706"/>
              </p:ext>
            </p:extLst>
          </p:nvPr>
        </p:nvGraphicFramePr>
        <p:xfrm>
          <a:off x="6096000" y="1504336"/>
          <a:ext cx="5915029" cy="4095750"/>
        </p:xfrm>
        <a:graphic>
          <a:graphicData uri="http://schemas.openxmlformats.org/drawingml/2006/table">
            <a:tbl>
              <a:tblPr firstRow="1" firstCol="1" bandRow="1">
                <a:tableStyleId>{5C22544A-7EE6-4342-B048-85BDC9FD1C3A}</a:tableStyleId>
              </a:tblPr>
              <a:tblGrid>
                <a:gridCol w="1593669">
                  <a:extLst>
                    <a:ext uri="{9D8B030D-6E8A-4147-A177-3AD203B41FA5}">
                      <a16:colId xmlns:a16="http://schemas.microsoft.com/office/drawing/2014/main" val="1149798829"/>
                    </a:ext>
                  </a:extLst>
                </a:gridCol>
                <a:gridCol w="432136">
                  <a:extLst>
                    <a:ext uri="{9D8B030D-6E8A-4147-A177-3AD203B41FA5}">
                      <a16:colId xmlns:a16="http://schemas.microsoft.com/office/drawing/2014/main" val="3951579194"/>
                    </a:ext>
                  </a:extLst>
                </a:gridCol>
                <a:gridCol w="432136">
                  <a:extLst>
                    <a:ext uri="{9D8B030D-6E8A-4147-A177-3AD203B41FA5}">
                      <a16:colId xmlns:a16="http://schemas.microsoft.com/office/drawing/2014/main" val="3766482731"/>
                    </a:ext>
                  </a:extLst>
                </a:gridCol>
                <a:gridCol w="432136">
                  <a:extLst>
                    <a:ext uri="{9D8B030D-6E8A-4147-A177-3AD203B41FA5}">
                      <a16:colId xmlns:a16="http://schemas.microsoft.com/office/drawing/2014/main" val="3719185336"/>
                    </a:ext>
                  </a:extLst>
                </a:gridCol>
                <a:gridCol w="432136">
                  <a:extLst>
                    <a:ext uri="{9D8B030D-6E8A-4147-A177-3AD203B41FA5}">
                      <a16:colId xmlns:a16="http://schemas.microsoft.com/office/drawing/2014/main" val="2978229070"/>
                    </a:ext>
                  </a:extLst>
                </a:gridCol>
                <a:gridCol w="432136">
                  <a:extLst>
                    <a:ext uri="{9D8B030D-6E8A-4147-A177-3AD203B41FA5}">
                      <a16:colId xmlns:a16="http://schemas.microsoft.com/office/drawing/2014/main" val="667450419"/>
                    </a:ext>
                  </a:extLst>
                </a:gridCol>
                <a:gridCol w="432136">
                  <a:extLst>
                    <a:ext uri="{9D8B030D-6E8A-4147-A177-3AD203B41FA5}">
                      <a16:colId xmlns:a16="http://schemas.microsoft.com/office/drawing/2014/main" val="3826573261"/>
                    </a:ext>
                  </a:extLst>
                </a:gridCol>
                <a:gridCol w="432136">
                  <a:extLst>
                    <a:ext uri="{9D8B030D-6E8A-4147-A177-3AD203B41FA5}">
                      <a16:colId xmlns:a16="http://schemas.microsoft.com/office/drawing/2014/main" val="2433913472"/>
                    </a:ext>
                  </a:extLst>
                </a:gridCol>
                <a:gridCol w="432136">
                  <a:extLst>
                    <a:ext uri="{9D8B030D-6E8A-4147-A177-3AD203B41FA5}">
                      <a16:colId xmlns:a16="http://schemas.microsoft.com/office/drawing/2014/main" val="1522899869"/>
                    </a:ext>
                  </a:extLst>
                </a:gridCol>
                <a:gridCol w="432136">
                  <a:extLst>
                    <a:ext uri="{9D8B030D-6E8A-4147-A177-3AD203B41FA5}">
                      <a16:colId xmlns:a16="http://schemas.microsoft.com/office/drawing/2014/main" val="325617862"/>
                    </a:ext>
                  </a:extLst>
                </a:gridCol>
                <a:gridCol w="432136">
                  <a:extLst>
                    <a:ext uri="{9D8B030D-6E8A-4147-A177-3AD203B41FA5}">
                      <a16:colId xmlns:a16="http://schemas.microsoft.com/office/drawing/2014/main" val="1445062925"/>
                    </a:ext>
                  </a:extLst>
                </a:gridCol>
              </a:tblGrid>
              <a:tr h="0">
                <a:tc>
                  <a:txBody>
                    <a:bodyPr/>
                    <a:lstStyle/>
                    <a:p>
                      <a:r>
                        <a:rPr lang="ru-RU" sz="650" noProof="0">
                          <a:effectLst/>
                        </a:rPr>
                        <a:t> </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a:effectLst/>
                        </a:rPr>
                        <a:t> </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a:effectLst/>
                        </a:rPr>
                        <a:t>«1»</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a:effectLst/>
                        </a:rPr>
                        <a:t> </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a:effectLst/>
                        </a:rPr>
                        <a:t> </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a:effectLst/>
                        </a:rPr>
                        <a:t>«4»</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a:txBody>
                    <a:bodyPr/>
                    <a:lstStyle/>
                    <a:p>
                      <a:pPr algn="ctr"/>
                      <a:r>
                        <a:rPr lang="ru-RU" sz="650" noProof="0">
                          <a:effectLst/>
                        </a:rPr>
                        <a:t>«6»</a:t>
                      </a:r>
                      <a:endParaRPr lang="ru-RU" sz="65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gridSpan="2">
                  <a:txBody>
                    <a:bodyPr/>
                    <a:lstStyle/>
                    <a:p>
                      <a:pPr algn="ctr"/>
                      <a:r>
                        <a:rPr lang="ru-RU" sz="650" noProof="0">
                          <a:effectLst/>
                        </a:rPr>
                        <a:t>Быстрая молекулярная диагностика в качестве начального теста</a:t>
                      </a: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hMerge="1">
                  <a:txBody>
                    <a:bodyPr/>
                    <a:lstStyle/>
                    <a:p>
                      <a:endParaRPr lang="ru-RU"/>
                    </a:p>
                  </a:txBody>
                  <a:tcPr/>
                </a:tc>
                <a:tc gridSpan="2">
                  <a:txBody>
                    <a:bodyPr/>
                    <a:lstStyle/>
                    <a:p>
                      <a:pPr algn="ctr"/>
                      <a:r>
                        <a:rPr lang="ru-RU" sz="650" noProof="0">
                          <a:effectLst/>
                        </a:rPr>
                        <a:t>Тестирование на устойчивость к фторхинолонам</a:t>
                      </a: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1F9DD8"/>
                    </a:solidFill>
                  </a:tcPr>
                </a:tc>
                <a:tc hMerge="1">
                  <a:txBody>
                    <a:bodyPr/>
                    <a:lstStyle/>
                    <a:p>
                      <a:endParaRPr lang="ru-RU"/>
                    </a:p>
                  </a:txBody>
                  <a:tcPr/>
                </a:tc>
                <a:extLst>
                  <a:ext uri="{0D108BD9-81ED-4DB2-BD59-A6C34878D82A}">
                    <a16:rowId xmlns:a16="http://schemas.microsoft.com/office/drawing/2014/main" val="2594877721"/>
                  </a:ext>
                </a:extLst>
              </a:tr>
              <a:tr h="0">
                <a:tc>
                  <a:txBody>
                    <a:bodyPr/>
                    <a:lstStyle/>
                    <a:p>
                      <a:r>
                        <a:rPr lang="ru-RU" sz="650" noProof="0">
                          <a:solidFill>
                            <a:schemeClr val="tx1"/>
                          </a:solidFill>
                          <a:effectLst/>
                        </a:rPr>
                        <a:t> </a:t>
                      </a:r>
                      <a:endParaRPr lang="ru-RU" sz="650" noProof="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1" noProof="0">
                          <a:effectLst/>
                        </a:rPr>
                        <a:t>1HP</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a:effectLst/>
                        </a:rPr>
                        <a:t>3HP</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a:effectLst/>
                        </a:rPr>
                        <a:t>3HR</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a:effectLst/>
                        </a:rPr>
                        <a:t>4HPMZ</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a:effectLst/>
                        </a:rPr>
                        <a:t>4HRZE</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a:effectLst/>
                        </a:rPr>
                        <a:t>BPaLIM]</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a:effectLst/>
                        </a:rPr>
                        <a:t>GeneXpert</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a:effectLst/>
                        </a:rPr>
                        <a:t>Truenat</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CBCCCB"/>
                    </a:solidFill>
                  </a:tcPr>
                </a:tc>
                <a:tc>
                  <a:txBody>
                    <a:bodyPr/>
                    <a:lstStyle/>
                    <a:p>
                      <a:pPr algn="ctr"/>
                      <a:r>
                        <a:rPr lang="ru-RU" sz="650" b="1" noProof="0">
                          <a:effectLst/>
                        </a:rPr>
                        <a:t>Xpert MTB/XDR</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tc>
                  <a:txBody>
                    <a:bodyPr/>
                    <a:lstStyle/>
                    <a:p>
                      <a:pPr algn="ctr"/>
                      <a:r>
                        <a:rPr lang="ru-RU" sz="650" b="1" noProof="0">
                          <a:effectLst/>
                        </a:rPr>
                        <a:t>FQLPA</a:t>
                      </a:r>
                      <a:endParaRPr lang="ru-RU" sz="65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DCE7D7"/>
                    </a:solidFill>
                  </a:tcPr>
                </a:tc>
                <a:extLst>
                  <a:ext uri="{0D108BD9-81ED-4DB2-BD59-A6C34878D82A}">
                    <a16:rowId xmlns:a16="http://schemas.microsoft.com/office/drawing/2014/main" val="3642483190"/>
                  </a:ext>
                </a:extLst>
              </a:tr>
              <a:tr h="0">
                <a:tc>
                  <a:txBody>
                    <a:bodyPr/>
                    <a:lstStyle/>
                    <a:p>
                      <a:r>
                        <a:rPr lang="ru-RU" sz="650" b="1" noProof="0" dirty="0">
                          <a:solidFill>
                            <a:srgbClr val="000000"/>
                          </a:solidFill>
                          <a:effectLst/>
                          <a:latin typeface="Arial" panose="020B0604020202020204" pitchFamily="34" charset="0"/>
                          <a:ea typeface="Times New Roman" panose="02020603050405020304" pitchFamily="18" charset="0"/>
                        </a:rPr>
                        <a:t>Монголия</a:t>
                      </a:r>
                      <a:endParaRPr lang="ru-RU" sz="1200" b="1" noProof="0" dirty="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1579498470"/>
                  </a:ext>
                </a:extLst>
              </a:tr>
              <a:tr h="136141">
                <a:tc>
                  <a:txBody>
                    <a:bodyPr/>
                    <a:lstStyle/>
                    <a:p>
                      <a:r>
                        <a:rPr lang="ru-RU" sz="650" b="1" noProof="0">
                          <a:solidFill>
                            <a:srgbClr val="000000"/>
                          </a:solidFill>
                          <a:effectLst/>
                          <a:latin typeface="Arial" panose="020B0604020202020204" pitchFamily="34" charset="0"/>
                          <a:ea typeface="Times New Roman" panose="02020603050405020304" pitchFamily="18" charset="0"/>
                        </a:rPr>
                        <a:t>Мозамбик</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3765882743"/>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Мьянма</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96656682"/>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Намибия</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373407767"/>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Нигерия</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734776139"/>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Пакистан</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765824825"/>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Филиппины</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4084481668"/>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Республика Молдова</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66959199"/>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Сьерра-Леоне</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23605131"/>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Сомали</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584167593"/>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Таджикистан</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752375683"/>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Таиланд</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810840758"/>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Уганда</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1251881039"/>
                  </a:ext>
                </a:extLst>
              </a:tr>
              <a:tr h="0">
                <a:tc>
                  <a:txBody>
                    <a:bodyPr/>
                    <a:lstStyle/>
                    <a:p>
                      <a:r>
                        <a:rPr lang="ru-RU" sz="650" b="1" noProof="0" dirty="0">
                          <a:solidFill>
                            <a:srgbClr val="000000"/>
                          </a:solidFill>
                          <a:effectLst/>
                          <a:latin typeface="Arial" panose="020B0604020202020204" pitchFamily="34" charset="0"/>
                          <a:ea typeface="Times New Roman" panose="02020603050405020304" pitchFamily="18" charset="0"/>
                        </a:rPr>
                        <a:t>Украина</a:t>
                      </a:r>
                      <a:endParaRPr lang="ru-RU" sz="1200" b="1" noProof="0" dirty="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dirty="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138245568"/>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Объединенная Республика Танзания</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885397091"/>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Вьетнам</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2179641306"/>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Замбия</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101557677"/>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Зимбабве</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extLst>
                  <a:ext uri="{0D108BD9-81ED-4DB2-BD59-A6C34878D82A}">
                    <a16:rowId xmlns:a16="http://schemas.microsoft.com/office/drawing/2014/main" val="4087384502"/>
                  </a:ext>
                </a:extLst>
              </a:tr>
              <a:tr h="0">
                <a:tc>
                  <a:txBody>
                    <a:bodyPr/>
                    <a:lstStyle/>
                    <a:p>
                      <a:r>
                        <a:rPr lang="ru-RU" sz="650" b="1" noProof="0">
                          <a:solidFill>
                            <a:srgbClr val="000000"/>
                          </a:solidFill>
                          <a:effectLst/>
                          <a:latin typeface="Arial" panose="020B0604020202020204" pitchFamily="34" charset="0"/>
                          <a:ea typeface="Times New Roman" panose="02020603050405020304" pitchFamily="18" charset="0"/>
                        </a:rPr>
                        <a:t>Монголия</a:t>
                      </a:r>
                      <a:endParaRPr lang="ru-RU" sz="1200" b="1" noProof="0">
                        <a:solidFill>
                          <a:srgbClr val="000000"/>
                        </a:solidFill>
                        <a:effectLst/>
                        <a:latin typeface="Times New Roman" panose="02020603050405020304" pitchFamily="18" charset="0"/>
                        <a:ea typeface="Times New Roman" panose="02020603050405020304" pitchFamily="18" charset="0"/>
                      </a:endParaRPr>
                    </a:p>
                  </a:txBody>
                  <a:tcPr marL="36195" marR="36195" marT="36195" marB="36195">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no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a:solidFill>
                            <a:srgbClr val="000000"/>
                          </a:solidFill>
                          <a:effectLst/>
                          <a:latin typeface="Arial" panose="020B0604020202020204" pitchFamily="34" charset="0"/>
                          <a:ea typeface="NewsGoth BT" panose="020B0503020203020204" pitchFamily="34" charset="0"/>
                          <a:cs typeface="Arial" panose="020B0604020202020204" pitchFamily="34" charset="0"/>
                        </a:rPr>
                        <a:t>Да</a:t>
                      </a:r>
                      <a:endParaRPr lang="ru-RU" sz="650" b="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FAD9A2"/>
                    </a:solidFill>
                  </a:tcPr>
                </a:tc>
                <a:tc>
                  <a:txBody>
                    <a:bodyPr/>
                    <a:lstStyle/>
                    <a:p>
                      <a:pPr algn="ctr"/>
                      <a:r>
                        <a:rPr lang="ru-RU" sz="650" b="0" noProof="0" dirty="0">
                          <a:solidFill>
                            <a:srgbClr val="000000"/>
                          </a:solidFill>
                          <a:effectLst/>
                          <a:latin typeface="Arial" panose="020B0604020202020204" pitchFamily="34" charset="0"/>
                          <a:ea typeface="NewsGoth BT" panose="020B0503020203020204" pitchFamily="34" charset="0"/>
                          <a:cs typeface="Arial" panose="020B0604020202020204" pitchFamily="34" charset="0"/>
                        </a:rPr>
                        <a:t>Нет</a:t>
                      </a:r>
                      <a:endParaRPr lang="ru-RU" sz="650" b="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rgbClr val="E9F0F6"/>
                    </a:solidFill>
                  </a:tcPr>
                </a:tc>
                <a:extLst>
                  <a:ext uri="{0D108BD9-81ED-4DB2-BD59-A6C34878D82A}">
                    <a16:rowId xmlns:a16="http://schemas.microsoft.com/office/drawing/2014/main" val="4143196474"/>
                  </a:ext>
                </a:extLst>
              </a:tr>
            </a:tbl>
          </a:graphicData>
        </a:graphic>
      </p:graphicFrame>
    </p:spTree>
    <p:extLst>
      <p:ext uri="{BB962C8B-B14F-4D97-AF65-F5344CB8AC3E}">
        <p14:creationId xmlns:p14="http://schemas.microsoft.com/office/powerpoint/2010/main" val="205061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F84DE60-1BA8-612C-5A3D-6D281B422483}"/>
              </a:ext>
            </a:extLst>
          </p:cNvPr>
          <p:cNvSpPr/>
          <p:nvPr/>
        </p:nvSpPr>
        <p:spPr>
          <a:xfrm>
            <a:off x="2732292" y="1460519"/>
            <a:ext cx="1988054" cy="431836"/>
          </a:xfrm>
          <a:prstGeom prst="rect">
            <a:avLst/>
          </a:prstGeom>
          <a:solidFill>
            <a:srgbClr val="EA7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Прогресс</a:t>
            </a:r>
            <a:endParaRPr lang="en-GT" sz="2400" dirty="0"/>
          </a:p>
        </p:txBody>
      </p:sp>
      <p:sp>
        <p:nvSpPr>
          <p:cNvPr id="2" name="Title 1">
            <a:extLst>
              <a:ext uri="{FF2B5EF4-FFF2-40B4-BE49-F238E27FC236}">
                <a16:creationId xmlns:a16="http://schemas.microsoft.com/office/drawing/2014/main" id="{8AE2A740-80EB-B686-99A3-1F48E396A672}"/>
              </a:ext>
            </a:extLst>
          </p:cNvPr>
          <p:cNvSpPr>
            <a:spLocks noGrp="1"/>
          </p:cNvSpPr>
          <p:nvPr>
            <p:ph type="title"/>
          </p:nvPr>
        </p:nvSpPr>
        <p:spPr>
          <a:xfrm>
            <a:off x="2836526" y="383790"/>
            <a:ext cx="7203765" cy="720702"/>
          </a:xfrm>
        </p:spPr>
        <p:txBody>
          <a:bodyPr>
            <a:normAutofit fontScale="90000"/>
          </a:bodyPr>
          <a:lstStyle/>
          <a:p>
            <a:pPr algn="r"/>
            <a:r>
              <a:rPr lang="ru-RU" sz="3800" b="1" dirty="0">
                <a:solidFill>
                  <a:srgbClr val="EA7C30"/>
                </a:solidFill>
                <a:effectLst/>
                <a:highlight>
                  <a:srgbClr val="FFFFFF"/>
                </a:highlight>
                <a:latin typeface="Lato" panose="020F0502020204030203" pitchFamily="34" charset="77"/>
              </a:rPr>
              <a:t>«</a:t>
            </a:r>
            <a:r>
              <a:rPr lang="en-US" sz="3800" b="1" dirty="0">
                <a:solidFill>
                  <a:srgbClr val="EA7C30"/>
                </a:solidFill>
                <a:effectLst/>
                <a:highlight>
                  <a:srgbClr val="FFFFFF"/>
                </a:highlight>
                <a:latin typeface="Lato" panose="020F0502020204030203" pitchFamily="34" charset="77"/>
              </a:rPr>
              <a:t>1</a:t>
            </a:r>
            <a:r>
              <a:rPr lang="ru-RU" sz="3800" b="1" dirty="0">
                <a:solidFill>
                  <a:srgbClr val="EA7C30"/>
                </a:solidFill>
                <a:effectLst/>
                <a:highlight>
                  <a:srgbClr val="FFFFFF"/>
                </a:highlight>
                <a:latin typeface="Lato" panose="020F0502020204030203" pitchFamily="34" charset="77"/>
              </a:rPr>
              <a:t>»</a:t>
            </a:r>
            <a:r>
              <a:rPr lang="en-US" sz="3800" b="1" dirty="0">
                <a:solidFill>
                  <a:srgbClr val="EA7C30"/>
                </a:solidFill>
                <a:effectLst/>
                <a:highlight>
                  <a:srgbClr val="FFFFFF"/>
                </a:highlight>
                <a:latin typeface="Lato" panose="020F0502020204030203" pitchFamily="34" charset="77"/>
              </a:rPr>
              <a:t>: </a:t>
            </a:r>
            <a:r>
              <a:rPr lang="ru-RU" sz="3800" b="1" dirty="0">
                <a:solidFill>
                  <a:srgbClr val="EA7C30"/>
                </a:solidFill>
                <a:effectLst/>
                <a:highlight>
                  <a:srgbClr val="FFFFFF"/>
                </a:highlight>
                <a:latin typeface="Lato" panose="020F0502020204030203" pitchFamily="34" charset="77"/>
              </a:rPr>
              <a:t>профилактическое лечение </a:t>
            </a:r>
            <a:endParaRPr lang="en-US" sz="3800" dirty="0">
              <a:effectLst/>
              <a:highlight>
                <a:srgbClr val="FFFFFF"/>
              </a:highlight>
            </a:endParaRPr>
          </a:p>
        </p:txBody>
      </p:sp>
      <p:pic>
        <p:nvPicPr>
          <p:cNvPr id="25" name="Picture 24">
            <a:extLst>
              <a:ext uri="{FF2B5EF4-FFF2-40B4-BE49-F238E27FC236}">
                <a16:creationId xmlns:a16="http://schemas.microsoft.com/office/drawing/2014/main" id="{5EB52BBA-54CA-4862-62B1-7B8D81E24591}"/>
              </a:ext>
            </a:extLst>
          </p:cNvPr>
          <p:cNvPicPr>
            <a:picLocks noChangeAspect="1"/>
          </p:cNvPicPr>
          <p:nvPr/>
        </p:nvPicPr>
        <p:blipFill>
          <a:blip r:embed="rId3"/>
          <a:stretch>
            <a:fillRect/>
          </a:stretch>
        </p:blipFill>
        <p:spPr>
          <a:xfrm>
            <a:off x="10334779" y="165211"/>
            <a:ext cx="1260000" cy="1421396"/>
          </a:xfrm>
          <a:prstGeom prst="rect">
            <a:avLst/>
          </a:prstGeom>
        </p:spPr>
      </p:pic>
      <p:sp>
        <p:nvSpPr>
          <p:cNvPr id="35" name="Content Placeholder 2">
            <a:extLst>
              <a:ext uri="{FF2B5EF4-FFF2-40B4-BE49-F238E27FC236}">
                <a16:creationId xmlns:a16="http://schemas.microsoft.com/office/drawing/2014/main" id="{BCE8CA44-F596-E568-C938-FE0B4BEBB8D8}"/>
              </a:ext>
            </a:extLst>
          </p:cNvPr>
          <p:cNvSpPr txBox="1">
            <a:spLocks/>
          </p:cNvSpPr>
          <p:nvPr/>
        </p:nvSpPr>
        <p:spPr>
          <a:xfrm>
            <a:off x="1042988" y="1983705"/>
            <a:ext cx="5480963" cy="44187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ru-RU" sz="1900" dirty="0">
                <a:effectLst/>
                <a:highlight>
                  <a:srgbClr val="FFFFFF"/>
                </a:highlight>
                <a:latin typeface="Lato" panose="020F0502020204030203" pitchFamily="34" charset="77"/>
              </a:rPr>
              <a:t>Количество случаев применения профилактического лечения ТБ на основе рифамицина увеличивается с каждым годом</a:t>
            </a:r>
          </a:p>
          <a:p>
            <a:pPr marL="0" indent="0">
              <a:lnSpc>
                <a:spcPct val="100000"/>
              </a:lnSpc>
              <a:spcBef>
                <a:spcPts val="300"/>
              </a:spcBef>
              <a:spcAft>
                <a:spcPts val="300"/>
              </a:spcAft>
              <a:buNone/>
            </a:pPr>
            <a:r>
              <a:rPr lang="ru-RU" sz="1900" dirty="0">
                <a:effectLst/>
                <a:highlight>
                  <a:srgbClr val="FFFFFF"/>
                </a:highlight>
                <a:latin typeface="Lato" panose="020F0502020204030203" pitchFamily="34" charset="77"/>
              </a:rPr>
              <a:t>Большинство стран планируют внедрить 3</a:t>
            </a:r>
            <a:r>
              <a:rPr lang="en-US" sz="1900" dirty="0">
                <a:effectLst/>
                <a:highlight>
                  <a:srgbClr val="FFFFFF"/>
                </a:highlight>
                <a:latin typeface="Lato" panose="020F0502020204030203" pitchFamily="34" charset="77"/>
              </a:rPr>
              <a:t>HP* </a:t>
            </a:r>
          </a:p>
          <a:p>
            <a:pPr marL="0" indent="0">
              <a:lnSpc>
                <a:spcPct val="100000"/>
              </a:lnSpc>
              <a:spcBef>
                <a:spcPts val="300"/>
              </a:spcBef>
              <a:spcAft>
                <a:spcPts val="300"/>
              </a:spcAft>
              <a:buNone/>
            </a:pPr>
            <a:r>
              <a:rPr lang="ru-RU" sz="1900" dirty="0">
                <a:effectLst/>
                <a:highlight>
                  <a:srgbClr val="FFFFFF"/>
                </a:highlight>
                <a:latin typeface="Lato" panose="020F0502020204030203" pitchFamily="34" charset="77"/>
              </a:rPr>
              <a:t>Более короткие схемы лечения экономически эффективны </a:t>
            </a:r>
          </a:p>
          <a:p>
            <a:pPr marL="0" indent="0">
              <a:lnSpc>
                <a:spcPct val="100000"/>
              </a:lnSpc>
              <a:spcBef>
                <a:spcPts val="300"/>
              </a:spcBef>
              <a:spcAft>
                <a:spcPts val="300"/>
              </a:spcAft>
              <a:buNone/>
            </a:pPr>
            <a:r>
              <a:rPr lang="ru-RU" sz="1900" dirty="0">
                <a:effectLst/>
                <a:highlight>
                  <a:srgbClr val="FFFFFF"/>
                </a:highlight>
                <a:latin typeface="Lato" panose="020F0502020204030203" pitchFamily="34" charset="77"/>
              </a:rPr>
              <a:t>Комбинированные препараты с фиксированной дозировкой уменьшают количество принимаемых пациентом единиц препарата</a:t>
            </a:r>
          </a:p>
          <a:p>
            <a:pPr marL="0" indent="0">
              <a:lnSpc>
                <a:spcPct val="100000"/>
              </a:lnSpc>
              <a:spcBef>
                <a:spcPts val="300"/>
              </a:spcBef>
              <a:spcAft>
                <a:spcPts val="300"/>
              </a:spcAft>
              <a:buNone/>
            </a:pPr>
            <a:r>
              <a:rPr lang="ru-RU" sz="1900" dirty="0">
                <a:effectLst/>
                <a:highlight>
                  <a:srgbClr val="FFFFFF"/>
                </a:highlight>
                <a:latin typeface="Lato" panose="020F0502020204030203" pitchFamily="34" charset="77"/>
              </a:rPr>
              <a:t>Появились препараты, подходящие для детей</a:t>
            </a:r>
            <a:endParaRPr lang="en-GT" sz="1900" dirty="0">
              <a:latin typeface="Lato" panose="020F0502020204030203" pitchFamily="34" charset="77"/>
            </a:endParaRPr>
          </a:p>
        </p:txBody>
      </p:sp>
      <p:sp>
        <p:nvSpPr>
          <p:cNvPr id="36" name="Content Placeholder 2">
            <a:extLst>
              <a:ext uri="{FF2B5EF4-FFF2-40B4-BE49-F238E27FC236}">
                <a16:creationId xmlns:a16="http://schemas.microsoft.com/office/drawing/2014/main" id="{E5F49418-0F02-DA47-C1F8-BFBA7E45FF56}"/>
              </a:ext>
            </a:extLst>
          </p:cNvPr>
          <p:cNvSpPr txBox="1">
            <a:spLocks/>
          </p:cNvSpPr>
          <p:nvPr/>
        </p:nvSpPr>
        <p:spPr>
          <a:xfrm>
            <a:off x="6803683" y="1983704"/>
            <a:ext cx="5227676" cy="449050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ru-RU" sz="1900" dirty="0">
                <a:highlight>
                  <a:srgbClr val="FFFFFF"/>
                </a:highlight>
                <a:latin typeface="Lato" panose="020F0502020204030203" pitchFamily="34" charset="77"/>
              </a:rPr>
              <a:t>Расширение охвата детей профилактическим лечением ТБ с использованием коротких, подходящих для детей составов (только 37% детей из групп риска проходили профилактическое лечение ТБ в 2022 г.)</a:t>
            </a:r>
          </a:p>
          <a:p>
            <a:pPr marL="0" indent="0">
              <a:lnSpc>
                <a:spcPct val="100000"/>
              </a:lnSpc>
              <a:spcBef>
                <a:spcPts val="300"/>
              </a:spcBef>
              <a:spcAft>
                <a:spcPts val="300"/>
              </a:spcAft>
              <a:buNone/>
            </a:pPr>
            <a:r>
              <a:rPr lang="ru-RU" sz="1900" dirty="0">
                <a:highlight>
                  <a:srgbClr val="FFFFFF"/>
                </a:highlight>
                <a:latin typeface="Lato" panose="020F0502020204030203" pitchFamily="34" charset="77"/>
              </a:rPr>
              <a:t>Расширение доступа к профилактическим лечением ТБ  (достигнуто только 50% от целевого показателя ООН на 2018–2022 гг.) </a:t>
            </a:r>
          </a:p>
          <a:p>
            <a:pPr marL="0" indent="0">
              <a:lnSpc>
                <a:spcPct val="100000"/>
              </a:lnSpc>
              <a:spcBef>
                <a:spcPts val="300"/>
              </a:spcBef>
              <a:spcAft>
                <a:spcPts val="300"/>
              </a:spcAft>
              <a:buNone/>
            </a:pPr>
            <a:r>
              <a:rPr lang="ru-RU" sz="1900" dirty="0">
                <a:highlight>
                  <a:srgbClr val="FFFFFF"/>
                </a:highlight>
                <a:latin typeface="Lato" panose="020F0502020204030203" pitchFamily="34" charset="77"/>
              </a:rPr>
              <a:t>Расширение охвата лиц в возрасте ≥5 лет, не живущих с ВИЧ</a:t>
            </a:r>
          </a:p>
          <a:p>
            <a:pPr marL="0" indent="0">
              <a:lnSpc>
                <a:spcPct val="100000"/>
              </a:lnSpc>
              <a:spcBef>
                <a:spcPts val="300"/>
              </a:spcBef>
              <a:spcAft>
                <a:spcPts val="300"/>
              </a:spcAft>
              <a:buNone/>
            </a:pPr>
            <a:r>
              <a:rPr lang="ru-RU" sz="1900" dirty="0">
                <a:highlight>
                  <a:srgbClr val="FFFFFF"/>
                </a:highlight>
                <a:latin typeface="Lato" panose="020F0502020204030203" pitchFamily="34" charset="77"/>
              </a:rPr>
              <a:t>Расширение доступа к 1</a:t>
            </a:r>
            <a:r>
              <a:rPr lang="en-US" sz="1900" dirty="0">
                <a:highlight>
                  <a:srgbClr val="FFFFFF"/>
                </a:highlight>
                <a:latin typeface="Lato" panose="020F0502020204030203" pitchFamily="34" charset="77"/>
              </a:rPr>
              <a:t>HP ( </a:t>
            </a:r>
            <a:r>
              <a:rPr lang="ru-RU" sz="1900" dirty="0">
                <a:highlight>
                  <a:srgbClr val="FFFFFF"/>
                </a:highlight>
                <a:latin typeface="Lato" panose="020F0502020204030203" pitchFamily="34" charset="77"/>
              </a:rPr>
              <a:t>более ограниченному по сравнению с 3</a:t>
            </a:r>
            <a:r>
              <a:rPr lang="en-US" sz="1900" dirty="0">
                <a:highlight>
                  <a:srgbClr val="FFFFFF"/>
                </a:highlight>
                <a:latin typeface="Lato" panose="020F0502020204030203" pitchFamily="34" charset="77"/>
              </a:rPr>
              <a:t>HP*)</a:t>
            </a:r>
            <a:endParaRPr lang="en-US" sz="1900" dirty="0">
              <a:effectLst/>
              <a:highlight>
                <a:srgbClr val="FFFFFF"/>
              </a:highlight>
              <a:latin typeface="Lato" panose="020F0502020204030203" pitchFamily="34" charset="77"/>
            </a:endParaRPr>
          </a:p>
        </p:txBody>
      </p:sp>
      <p:sp>
        <p:nvSpPr>
          <p:cNvPr id="41" name="Rectangle 40">
            <a:extLst>
              <a:ext uri="{FF2B5EF4-FFF2-40B4-BE49-F238E27FC236}">
                <a16:creationId xmlns:a16="http://schemas.microsoft.com/office/drawing/2014/main" id="{01F3986D-073B-324B-B0CE-1DB39DAC321B}"/>
              </a:ext>
            </a:extLst>
          </p:cNvPr>
          <p:cNvSpPr/>
          <p:nvPr/>
        </p:nvSpPr>
        <p:spPr>
          <a:xfrm>
            <a:off x="928688" y="1897285"/>
            <a:ext cx="5595263" cy="4576925"/>
          </a:xfrm>
          <a:prstGeom prst="rect">
            <a:avLst/>
          </a:prstGeom>
          <a:noFill/>
          <a:ln w="25400">
            <a:solidFill>
              <a:srgbClr val="EA7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42" name="Rectangle 41">
            <a:extLst>
              <a:ext uri="{FF2B5EF4-FFF2-40B4-BE49-F238E27FC236}">
                <a16:creationId xmlns:a16="http://schemas.microsoft.com/office/drawing/2014/main" id="{66D01EA8-738C-4249-CE49-5F494D7EAD8B}"/>
              </a:ext>
            </a:extLst>
          </p:cNvPr>
          <p:cNvSpPr/>
          <p:nvPr/>
        </p:nvSpPr>
        <p:spPr>
          <a:xfrm>
            <a:off x="6803683" y="1897283"/>
            <a:ext cx="5227676" cy="4576927"/>
          </a:xfrm>
          <a:prstGeom prst="rect">
            <a:avLst/>
          </a:prstGeom>
          <a:noFill/>
          <a:ln w="25400">
            <a:solidFill>
              <a:srgbClr val="EA7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45" name="Rectangle 44">
            <a:extLst>
              <a:ext uri="{FF2B5EF4-FFF2-40B4-BE49-F238E27FC236}">
                <a16:creationId xmlns:a16="http://schemas.microsoft.com/office/drawing/2014/main" id="{6C1F89AE-E318-3632-179E-37EB97E52D5A}"/>
              </a:ext>
            </a:extLst>
          </p:cNvPr>
          <p:cNvSpPr/>
          <p:nvPr/>
        </p:nvSpPr>
        <p:spPr>
          <a:xfrm>
            <a:off x="8359753" y="1460518"/>
            <a:ext cx="1988054" cy="431836"/>
          </a:xfrm>
          <a:prstGeom prst="rect">
            <a:avLst/>
          </a:prstGeom>
          <a:solidFill>
            <a:srgbClr val="EA7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Приоритеты</a:t>
            </a:r>
            <a:endParaRPr lang="en-GT" sz="2400"/>
          </a:p>
        </p:txBody>
      </p:sp>
      <p:sp>
        <p:nvSpPr>
          <p:cNvPr id="49" name="Terminator 48">
            <a:extLst>
              <a:ext uri="{FF2B5EF4-FFF2-40B4-BE49-F238E27FC236}">
                <a16:creationId xmlns:a16="http://schemas.microsoft.com/office/drawing/2014/main" id="{6A9F63B4-C132-96E8-0D33-EF2599342D9C}"/>
              </a:ext>
            </a:extLst>
          </p:cNvPr>
          <p:cNvSpPr/>
          <p:nvPr/>
        </p:nvSpPr>
        <p:spPr>
          <a:xfrm>
            <a:off x="-668868" y="301911"/>
            <a:ext cx="4006797" cy="1147997"/>
          </a:xfrm>
          <a:prstGeom prst="flowChartTerminator">
            <a:avLst/>
          </a:prstGeom>
          <a:solidFill>
            <a:srgbClr val="EA7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EA7C30"/>
              </a:highlight>
            </a:endParaRPr>
          </a:p>
        </p:txBody>
      </p:sp>
      <p:sp>
        <p:nvSpPr>
          <p:cNvPr id="50" name="TextBox 49">
            <a:extLst>
              <a:ext uri="{FF2B5EF4-FFF2-40B4-BE49-F238E27FC236}">
                <a16:creationId xmlns:a16="http://schemas.microsoft.com/office/drawing/2014/main" id="{380E5E6C-1C31-1409-6201-8A5AE67739AC}"/>
              </a:ext>
            </a:extLst>
          </p:cNvPr>
          <p:cNvSpPr txBox="1"/>
          <p:nvPr/>
        </p:nvSpPr>
        <p:spPr>
          <a:xfrm>
            <a:off x="8803" y="369785"/>
            <a:ext cx="3329126" cy="1077218"/>
          </a:xfrm>
          <a:prstGeom prst="rect">
            <a:avLst/>
          </a:prstGeom>
          <a:noFill/>
        </p:spPr>
        <p:txBody>
          <a:bodyPr wrap="square" rtlCol="0">
            <a:spAutoFit/>
          </a:bodyPr>
          <a:lstStyle/>
          <a:p>
            <a:r>
              <a:rPr lang="en-GT" sz="1600" b="1">
                <a:solidFill>
                  <a:schemeClr val="bg1"/>
                </a:solidFill>
                <a:latin typeface="Lato" panose="020F0502020204030203" pitchFamily="34" charset="77"/>
              </a:rPr>
              <a:t>1HP (1 </a:t>
            </a:r>
            <a:r>
              <a:rPr lang="ru-RU" sz="1600" b="1" dirty="0">
                <a:solidFill>
                  <a:schemeClr val="bg1"/>
                </a:solidFill>
                <a:latin typeface="Lato" panose="020F0502020204030203" pitchFamily="34" charset="77"/>
              </a:rPr>
              <a:t>месяц ежедневно)</a:t>
            </a:r>
          </a:p>
          <a:p>
            <a:r>
              <a:rPr lang="ru-RU" sz="1600" b="1" dirty="0">
                <a:solidFill>
                  <a:schemeClr val="bg1"/>
                </a:solidFill>
                <a:latin typeface="Lato" panose="020F0502020204030203" pitchFamily="34" charset="77"/>
              </a:rPr>
              <a:t>3</a:t>
            </a:r>
            <a:r>
              <a:rPr lang="en-GT" sz="1600" b="1">
                <a:solidFill>
                  <a:schemeClr val="bg1"/>
                </a:solidFill>
                <a:latin typeface="Lato" panose="020F0502020204030203" pitchFamily="34" charset="77"/>
              </a:rPr>
              <a:t>HP (3 </a:t>
            </a:r>
            <a:r>
              <a:rPr lang="ru-RU" sz="1600" b="1" dirty="0">
                <a:solidFill>
                  <a:schemeClr val="bg1"/>
                </a:solidFill>
                <a:latin typeface="Lato" panose="020F0502020204030203" pitchFamily="34" charset="77"/>
              </a:rPr>
              <a:t>месяца раз в неделю)</a:t>
            </a:r>
          </a:p>
          <a:p>
            <a:r>
              <a:rPr lang="ru-RU" sz="1600" b="1" dirty="0">
                <a:solidFill>
                  <a:schemeClr val="bg1"/>
                </a:solidFill>
                <a:latin typeface="Lato" panose="020F0502020204030203" pitchFamily="34" charset="77"/>
              </a:rPr>
              <a:t>3</a:t>
            </a:r>
            <a:r>
              <a:rPr lang="en-GT" sz="1600" b="1">
                <a:solidFill>
                  <a:schemeClr val="bg1"/>
                </a:solidFill>
                <a:latin typeface="Lato" panose="020F0502020204030203" pitchFamily="34" charset="77"/>
              </a:rPr>
              <a:t>HR (3 </a:t>
            </a:r>
            <a:r>
              <a:rPr lang="ru-RU" sz="1600" b="1" dirty="0">
                <a:solidFill>
                  <a:schemeClr val="bg1"/>
                </a:solidFill>
                <a:latin typeface="Lato" panose="020F0502020204030203" pitchFamily="34" charset="77"/>
              </a:rPr>
              <a:t>месяца ежедневно, </a:t>
            </a:r>
            <a:br>
              <a:rPr lang="ru-RU" sz="1600" b="1" dirty="0">
                <a:solidFill>
                  <a:schemeClr val="bg1"/>
                </a:solidFill>
                <a:latin typeface="Lato" panose="020F0502020204030203" pitchFamily="34" charset="77"/>
              </a:rPr>
            </a:br>
            <a:r>
              <a:rPr lang="ru-RU" sz="1600" b="1" dirty="0">
                <a:solidFill>
                  <a:schemeClr val="bg1"/>
                </a:solidFill>
                <a:latin typeface="Lato" panose="020F0502020204030203" pitchFamily="34" charset="77"/>
              </a:rPr>
              <a:t>         для детей)</a:t>
            </a:r>
          </a:p>
        </p:txBody>
      </p:sp>
      <p:sp>
        <p:nvSpPr>
          <p:cNvPr id="52" name="TextBox 51">
            <a:extLst>
              <a:ext uri="{FF2B5EF4-FFF2-40B4-BE49-F238E27FC236}">
                <a16:creationId xmlns:a16="http://schemas.microsoft.com/office/drawing/2014/main" id="{A83648F0-C2B2-D90A-4C2E-5EF12B033DD8}"/>
              </a:ext>
            </a:extLst>
          </p:cNvPr>
          <p:cNvSpPr txBox="1"/>
          <p:nvPr/>
        </p:nvSpPr>
        <p:spPr>
          <a:xfrm>
            <a:off x="6964325" y="6556089"/>
            <a:ext cx="5227675" cy="276999"/>
          </a:xfrm>
          <a:prstGeom prst="rect">
            <a:avLst/>
          </a:prstGeom>
          <a:noFill/>
        </p:spPr>
        <p:txBody>
          <a:bodyPr wrap="square" rtlCol="0">
            <a:spAutoFit/>
          </a:bodyPr>
          <a:lstStyle/>
          <a:p>
            <a:pPr algn="r"/>
            <a:r>
              <a:rPr lang="ru-RU" sz="1200" i="1" dirty="0">
                <a:latin typeface="Lato" panose="020F0502020204030203" pitchFamily="34" charset="77"/>
              </a:rPr>
              <a:t>*Данные из анализа пояснительной записки Глобального фонда.</a:t>
            </a:r>
            <a:endParaRPr lang="en-GT" sz="1200" i="1">
              <a:latin typeface="Lato" panose="020F0502020204030203" pitchFamily="34" charset="77"/>
            </a:endParaRPr>
          </a:p>
        </p:txBody>
      </p:sp>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id="{DBC76ED8-97A6-AB97-0EA7-332C873F564F}"/>
                  </a:ext>
                </a:extLst>
              </p14:cNvPr>
              <p14:cNvContentPartPr/>
              <p14:nvPr/>
            </p14:nvContentPartPr>
            <p14:xfrm>
              <a:off x="1013212" y="3023841"/>
              <a:ext cx="5344726" cy="901825"/>
            </p14:xfrm>
          </p:contentPart>
        </mc:Choice>
        <mc:Fallback xmlns="">
          <p:pic>
            <p:nvPicPr>
              <p:cNvPr id="30" name="Ink 29">
                <a:extLst>
                  <a:ext uri="{FF2B5EF4-FFF2-40B4-BE49-F238E27FC236}">
                    <a16:creationId xmlns:a16="http://schemas.microsoft.com/office/drawing/2014/main" id="{DBC76ED8-97A6-AB97-0EA7-332C873F564F}"/>
                  </a:ext>
                </a:extLst>
              </p:cNvPr>
              <p:cNvPicPr/>
              <p:nvPr/>
            </p:nvPicPr>
            <p:blipFill>
              <a:blip r:embed="rId5"/>
              <a:stretch>
                <a:fillRect/>
              </a:stretch>
            </p:blipFill>
            <p:spPr>
              <a:xfrm>
                <a:off x="951654" y="2962304"/>
                <a:ext cx="5467482" cy="102489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B6FB8B1F-F4EB-CDB0-5A28-34CA2A0B0E78}"/>
                  </a:ext>
                </a:extLst>
              </p14:cNvPr>
              <p14:cNvContentPartPr/>
              <p14:nvPr/>
            </p14:nvContentPartPr>
            <p14:xfrm>
              <a:off x="6633043" y="2283988"/>
              <a:ext cx="5512620" cy="1605132"/>
            </p14:xfrm>
          </p:contentPart>
        </mc:Choice>
        <mc:Fallback xmlns="">
          <p:pic>
            <p:nvPicPr>
              <p:cNvPr id="31" name="Ink 30">
                <a:extLst>
                  <a:ext uri="{FF2B5EF4-FFF2-40B4-BE49-F238E27FC236}">
                    <a16:creationId xmlns:a16="http://schemas.microsoft.com/office/drawing/2014/main" id="{B6FB8B1F-F4EB-CDB0-5A28-34CA2A0B0E78}"/>
                  </a:ext>
                </a:extLst>
              </p:cNvPr>
              <p:cNvPicPr/>
              <p:nvPr/>
            </p:nvPicPr>
            <p:blipFill>
              <a:blip r:embed="rId7"/>
              <a:stretch>
                <a:fillRect/>
              </a:stretch>
            </p:blipFill>
            <p:spPr>
              <a:xfrm>
                <a:off x="6571484" y="2222432"/>
                <a:ext cx="5635739" cy="1728244"/>
              </a:xfrm>
              <a:prstGeom prst="rect">
                <a:avLst/>
              </a:prstGeom>
            </p:spPr>
          </p:pic>
        </mc:Fallback>
      </mc:AlternateContent>
    </p:spTree>
    <p:extLst>
      <p:ext uri="{BB962C8B-B14F-4D97-AF65-F5344CB8AC3E}">
        <p14:creationId xmlns:p14="http://schemas.microsoft.com/office/powerpoint/2010/main" val="29447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A740-80EB-B686-99A3-1F48E396A672}"/>
              </a:ext>
            </a:extLst>
          </p:cNvPr>
          <p:cNvSpPr>
            <a:spLocks noGrp="1"/>
          </p:cNvSpPr>
          <p:nvPr>
            <p:ph type="title"/>
          </p:nvPr>
        </p:nvSpPr>
        <p:spPr>
          <a:xfrm>
            <a:off x="984739" y="42437"/>
            <a:ext cx="9300675" cy="1325563"/>
          </a:xfrm>
        </p:spPr>
        <p:txBody>
          <a:bodyPr>
            <a:normAutofit/>
          </a:bodyPr>
          <a:lstStyle/>
          <a:p>
            <a:pPr algn="r"/>
            <a:r>
              <a:rPr lang="ru-RU" sz="3000" b="1" dirty="0">
                <a:solidFill>
                  <a:srgbClr val="6D2D9E"/>
                </a:solidFill>
                <a:highlight>
                  <a:srgbClr val="FFFFFF"/>
                </a:highlight>
                <a:latin typeface="Lato" panose="020F0502020204030203" pitchFamily="34" charset="77"/>
              </a:rPr>
              <a:t>«</a:t>
            </a:r>
            <a:r>
              <a:rPr lang="en-US" sz="3000" b="1" dirty="0">
                <a:solidFill>
                  <a:srgbClr val="6D2D9E"/>
                </a:solidFill>
                <a:effectLst/>
                <a:highlight>
                  <a:srgbClr val="FFFFFF"/>
                </a:highlight>
                <a:latin typeface="Lato" panose="020F0502020204030203" pitchFamily="34" charset="77"/>
              </a:rPr>
              <a:t>4</a:t>
            </a:r>
            <a:r>
              <a:rPr lang="ru-RU" sz="3000" b="1" dirty="0">
                <a:solidFill>
                  <a:srgbClr val="6D2D9E"/>
                </a:solidFill>
                <a:effectLst/>
                <a:highlight>
                  <a:srgbClr val="FFFFFF"/>
                </a:highlight>
                <a:latin typeface="Lato" panose="020F0502020204030203" pitchFamily="34" charset="77"/>
              </a:rPr>
              <a:t>»</a:t>
            </a:r>
            <a:r>
              <a:rPr lang="en-US" sz="3000" b="1" dirty="0">
                <a:solidFill>
                  <a:srgbClr val="6D2D9E"/>
                </a:solidFill>
                <a:effectLst/>
                <a:highlight>
                  <a:srgbClr val="FFFFFF"/>
                </a:highlight>
                <a:latin typeface="Lato" panose="020F0502020204030203" pitchFamily="34" charset="77"/>
              </a:rPr>
              <a:t>: </a:t>
            </a:r>
            <a:r>
              <a:rPr lang="ru-RU" sz="3000" b="1" dirty="0">
                <a:solidFill>
                  <a:srgbClr val="6D2D9E"/>
                </a:solidFill>
                <a:effectLst/>
                <a:highlight>
                  <a:srgbClr val="FFFFFF"/>
                </a:highlight>
                <a:latin typeface="Lato" panose="020F0502020204030203" pitchFamily="34" charset="77"/>
              </a:rPr>
              <a:t>Лечение лекарственно-</a:t>
            </a:r>
            <a:br>
              <a:rPr lang="ru-RU" sz="3000" b="1" dirty="0">
                <a:solidFill>
                  <a:srgbClr val="6D2D9E"/>
                </a:solidFill>
                <a:effectLst/>
                <a:highlight>
                  <a:srgbClr val="FFFFFF"/>
                </a:highlight>
                <a:latin typeface="Lato" panose="020F0502020204030203" pitchFamily="34" charset="77"/>
              </a:rPr>
            </a:br>
            <a:r>
              <a:rPr lang="ru-RU" sz="3000" b="1" dirty="0">
                <a:solidFill>
                  <a:srgbClr val="6D2D9E"/>
                </a:solidFill>
                <a:effectLst/>
                <a:highlight>
                  <a:srgbClr val="FFFFFF"/>
                </a:highlight>
                <a:latin typeface="Lato" panose="020F0502020204030203" pitchFamily="34" charset="77"/>
              </a:rPr>
              <a:t>чувствительного туберкулеза </a:t>
            </a:r>
            <a:endParaRPr lang="en-US" sz="3000" dirty="0">
              <a:effectLst/>
              <a:highlight>
                <a:srgbClr val="FFFFFF"/>
              </a:highlight>
            </a:endParaRPr>
          </a:p>
        </p:txBody>
      </p:sp>
      <p:pic>
        <p:nvPicPr>
          <p:cNvPr id="4" name="Picture 3">
            <a:extLst>
              <a:ext uri="{FF2B5EF4-FFF2-40B4-BE49-F238E27FC236}">
                <a16:creationId xmlns:a16="http://schemas.microsoft.com/office/drawing/2014/main" id="{F6B6CBCC-9BAB-0EAC-7F30-0743624906ED}"/>
              </a:ext>
            </a:extLst>
          </p:cNvPr>
          <p:cNvPicPr>
            <a:picLocks noChangeAspect="1"/>
          </p:cNvPicPr>
          <p:nvPr/>
        </p:nvPicPr>
        <p:blipFill>
          <a:blip r:embed="rId3"/>
          <a:stretch>
            <a:fillRect/>
          </a:stretch>
        </p:blipFill>
        <p:spPr>
          <a:xfrm>
            <a:off x="10431338" y="239489"/>
            <a:ext cx="1260000" cy="1272838"/>
          </a:xfrm>
          <a:prstGeom prst="rect">
            <a:avLst/>
          </a:prstGeom>
        </p:spPr>
      </p:pic>
      <p:sp>
        <p:nvSpPr>
          <p:cNvPr id="11" name="Terminator 10">
            <a:extLst>
              <a:ext uri="{FF2B5EF4-FFF2-40B4-BE49-F238E27FC236}">
                <a16:creationId xmlns:a16="http://schemas.microsoft.com/office/drawing/2014/main" id="{56D78548-47E9-F1B4-32AB-69FCF95A4A4E}"/>
              </a:ext>
            </a:extLst>
          </p:cNvPr>
          <p:cNvSpPr/>
          <p:nvPr/>
        </p:nvSpPr>
        <p:spPr>
          <a:xfrm>
            <a:off x="-668868" y="301910"/>
            <a:ext cx="3412068" cy="1066089"/>
          </a:xfrm>
          <a:prstGeom prst="flowChartTerminator">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solidFill>
                <a:schemeClr val="bg1"/>
              </a:solidFill>
              <a:highlight>
                <a:srgbClr val="EA7C30"/>
              </a:highlight>
            </a:endParaRPr>
          </a:p>
        </p:txBody>
      </p:sp>
      <p:sp>
        <p:nvSpPr>
          <p:cNvPr id="13" name="TextBox 12">
            <a:extLst>
              <a:ext uri="{FF2B5EF4-FFF2-40B4-BE49-F238E27FC236}">
                <a16:creationId xmlns:a16="http://schemas.microsoft.com/office/drawing/2014/main" id="{1199ECEA-355C-50BC-851D-BE759052B1A8}"/>
              </a:ext>
            </a:extLst>
          </p:cNvPr>
          <p:cNvSpPr txBox="1"/>
          <p:nvPr/>
        </p:nvSpPr>
        <p:spPr>
          <a:xfrm>
            <a:off x="99390" y="549545"/>
            <a:ext cx="2618373" cy="584775"/>
          </a:xfrm>
          <a:prstGeom prst="rect">
            <a:avLst/>
          </a:prstGeom>
          <a:noFill/>
        </p:spPr>
        <p:txBody>
          <a:bodyPr wrap="square" rtlCol="0">
            <a:spAutoFit/>
          </a:bodyPr>
          <a:lstStyle/>
          <a:p>
            <a:r>
              <a:rPr lang="en-GT" sz="1600" b="1">
                <a:solidFill>
                  <a:schemeClr val="bg1"/>
                </a:solidFill>
                <a:latin typeface="Lato" panose="020F0502020204030203" pitchFamily="34" charset="77"/>
              </a:rPr>
              <a:t>4HPMZ (4 </a:t>
            </a:r>
            <a:r>
              <a:rPr lang="ru-RU" sz="1600" b="1" dirty="0">
                <a:solidFill>
                  <a:schemeClr val="bg1"/>
                </a:solidFill>
                <a:latin typeface="Lato" panose="020F0502020204030203" pitchFamily="34" charset="77"/>
              </a:rPr>
              <a:t>месяца для взрослых и подростков)</a:t>
            </a:r>
          </a:p>
        </p:txBody>
      </p:sp>
      <p:sp>
        <p:nvSpPr>
          <p:cNvPr id="14" name="Rectangle 13">
            <a:extLst>
              <a:ext uri="{FF2B5EF4-FFF2-40B4-BE49-F238E27FC236}">
                <a16:creationId xmlns:a16="http://schemas.microsoft.com/office/drawing/2014/main" id="{201DCF60-9878-F78F-4DE5-B8F2C8C5C1B4}"/>
              </a:ext>
            </a:extLst>
          </p:cNvPr>
          <p:cNvSpPr/>
          <p:nvPr/>
        </p:nvSpPr>
        <p:spPr>
          <a:xfrm>
            <a:off x="9239166" y="1733962"/>
            <a:ext cx="1988055" cy="431836"/>
          </a:xfrm>
          <a:prstGeom prst="rect">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Прогресс</a:t>
            </a:r>
            <a:endParaRPr lang="en-GT" sz="2400"/>
          </a:p>
        </p:txBody>
      </p:sp>
      <p:sp>
        <p:nvSpPr>
          <p:cNvPr id="15" name="Content Placeholder 2">
            <a:extLst>
              <a:ext uri="{FF2B5EF4-FFF2-40B4-BE49-F238E27FC236}">
                <a16:creationId xmlns:a16="http://schemas.microsoft.com/office/drawing/2014/main" id="{814F1500-3559-5BE4-3A6D-D0E0DCC8CF0C}"/>
              </a:ext>
            </a:extLst>
          </p:cNvPr>
          <p:cNvSpPr txBox="1">
            <a:spLocks/>
          </p:cNvSpPr>
          <p:nvPr/>
        </p:nvSpPr>
        <p:spPr>
          <a:xfrm>
            <a:off x="8500763" y="2213566"/>
            <a:ext cx="3530595" cy="140390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ru-RU" sz="1400" dirty="0">
                <a:latin typeface="Lato" panose="020F0502020204030203" pitchFamily="34" charset="77"/>
              </a:rPr>
              <a:t>Растущий спрос на 4</a:t>
            </a:r>
            <a:r>
              <a:rPr lang="en-GT" sz="1400">
                <a:latin typeface="Lato" panose="020F0502020204030203" pitchFamily="34" charset="77"/>
              </a:rPr>
              <a:t>HPMZ*</a:t>
            </a:r>
          </a:p>
          <a:p>
            <a:pPr marL="0" indent="0">
              <a:lnSpc>
                <a:spcPct val="100000"/>
              </a:lnSpc>
              <a:spcBef>
                <a:spcPts val="300"/>
              </a:spcBef>
              <a:spcAft>
                <a:spcPts val="300"/>
              </a:spcAft>
              <a:buNone/>
            </a:pPr>
            <a:r>
              <a:rPr lang="ru-RU" sz="1400" dirty="0">
                <a:latin typeface="Lato" panose="020F0502020204030203" pitchFamily="34" charset="77"/>
              </a:rPr>
              <a:t>Ожидание комбинированных препаратов с фиксированной дозировкой, благодаря которым снизится количество принимаемых пациентом единиц препарата</a:t>
            </a:r>
            <a:endParaRPr lang="en-GT" sz="1400">
              <a:latin typeface="Lato" panose="020F0502020204030203" pitchFamily="34" charset="77"/>
            </a:endParaRPr>
          </a:p>
        </p:txBody>
      </p:sp>
      <p:sp>
        <p:nvSpPr>
          <p:cNvPr id="16" name="Content Placeholder 2">
            <a:extLst>
              <a:ext uri="{FF2B5EF4-FFF2-40B4-BE49-F238E27FC236}">
                <a16:creationId xmlns:a16="http://schemas.microsoft.com/office/drawing/2014/main" id="{7EDD0B50-AEFC-34FE-DD6B-D69A38838643}"/>
              </a:ext>
            </a:extLst>
          </p:cNvPr>
          <p:cNvSpPr txBox="1">
            <a:spLocks/>
          </p:cNvSpPr>
          <p:nvPr/>
        </p:nvSpPr>
        <p:spPr>
          <a:xfrm>
            <a:off x="8500764" y="4369521"/>
            <a:ext cx="3572174" cy="206730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ru-RU" sz="1400" dirty="0">
                <a:highlight>
                  <a:srgbClr val="FFFFFF"/>
                </a:highlight>
                <a:latin typeface="Lato" panose="020F0502020204030203" pitchFamily="34" charset="77"/>
              </a:rPr>
              <a:t>Увеличение спроса и объемов </a:t>
            </a:r>
            <a:r>
              <a:rPr lang="en-US" sz="1400" dirty="0">
                <a:effectLst/>
                <a:highlight>
                  <a:srgbClr val="FFFFFF"/>
                </a:highlight>
                <a:latin typeface="Lato" panose="020F0502020204030203" pitchFamily="34" charset="77"/>
              </a:rPr>
              <a:t> </a:t>
            </a:r>
            <a:r>
              <a:rPr lang="en-US" sz="1400" dirty="0">
                <a:effectLst/>
                <a:highlight>
                  <a:srgbClr val="FFFFFF"/>
                </a:highlight>
                <a:latin typeface="Lato" panose="020F0502020204030203" pitchFamily="34" charset="77"/>
                <a:sym typeface="Wingdings" pitchFamily="2" charset="2"/>
              </a:rPr>
              <a:t></a:t>
            </a:r>
            <a:r>
              <a:rPr lang="en-US" sz="1400" dirty="0">
                <a:effectLst/>
                <a:highlight>
                  <a:srgbClr val="FFFFFF"/>
                </a:highlight>
                <a:latin typeface="Lato" panose="020F0502020204030203" pitchFamily="34" charset="77"/>
              </a:rPr>
              <a:t> </a:t>
            </a:r>
            <a:r>
              <a:rPr lang="ru-RU" sz="1400" dirty="0">
                <a:highlight>
                  <a:srgbClr val="FFFFFF"/>
                </a:highlight>
                <a:latin typeface="Lato" panose="020F0502020204030203" pitchFamily="34" charset="77"/>
              </a:rPr>
              <a:t> снижение стоимости</a:t>
            </a:r>
          </a:p>
          <a:p>
            <a:pPr marL="0" indent="0">
              <a:lnSpc>
                <a:spcPct val="100000"/>
              </a:lnSpc>
              <a:spcBef>
                <a:spcPts val="300"/>
              </a:spcBef>
              <a:spcAft>
                <a:spcPts val="300"/>
              </a:spcAft>
              <a:buNone/>
            </a:pPr>
            <a:r>
              <a:rPr lang="ru-RU" sz="1400" dirty="0">
                <a:highlight>
                  <a:srgbClr val="FFFFFF"/>
                </a:highlight>
                <a:latin typeface="Lato" panose="020F0502020204030203" pitchFamily="34" charset="77"/>
              </a:rPr>
              <a:t>Научное обоснование внедрения</a:t>
            </a:r>
          </a:p>
          <a:p>
            <a:pPr marL="0" indent="0">
              <a:lnSpc>
                <a:spcPct val="100000"/>
              </a:lnSpc>
              <a:spcBef>
                <a:spcPts val="300"/>
              </a:spcBef>
              <a:spcAft>
                <a:spcPts val="300"/>
              </a:spcAft>
              <a:buNone/>
            </a:pPr>
            <a:r>
              <a:rPr lang="ru-RU" sz="1400" dirty="0">
                <a:highlight>
                  <a:srgbClr val="FFFFFF"/>
                </a:highlight>
                <a:latin typeface="Lato" panose="020F0502020204030203" pitchFamily="34" charset="77"/>
              </a:rPr>
              <a:t>Обновление национальных рекомендаций </a:t>
            </a:r>
          </a:p>
          <a:p>
            <a:pPr marL="0" indent="0">
              <a:lnSpc>
                <a:spcPct val="100000"/>
              </a:lnSpc>
              <a:spcBef>
                <a:spcPts val="300"/>
              </a:spcBef>
              <a:spcAft>
                <a:spcPts val="300"/>
              </a:spcAft>
              <a:buNone/>
            </a:pPr>
            <a:r>
              <a:rPr lang="ru-RU" sz="1400" dirty="0">
                <a:highlight>
                  <a:srgbClr val="FFFFFF"/>
                </a:highlight>
                <a:latin typeface="Lato" panose="020F0502020204030203" pitchFamily="34" charset="77"/>
              </a:rPr>
              <a:t>Увеличение числа тестов на чувствительность к препаратам</a:t>
            </a:r>
          </a:p>
          <a:p>
            <a:pPr marL="0" indent="0">
              <a:lnSpc>
                <a:spcPct val="100000"/>
              </a:lnSpc>
              <a:spcBef>
                <a:spcPts val="300"/>
              </a:spcBef>
              <a:spcAft>
                <a:spcPts val="300"/>
              </a:spcAft>
              <a:buNone/>
            </a:pPr>
            <a:r>
              <a:rPr lang="ru-RU" sz="1400" dirty="0">
                <a:highlight>
                  <a:srgbClr val="FFFFFF"/>
                </a:highlight>
                <a:latin typeface="Lato" panose="020F0502020204030203" pitchFamily="34" charset="77"/>
              </a:rPr>
              <a:t>Анализы у детей и беременных</a:t>
            </a:r>
            <a:endParaRPr lang="en-GT" sz="1400" dirty="0">
              <a:latin typeface="Lato" panose="020F0502020204030203" pitchFamily="34" charset="77"/>
            </a:endParaRPr>
          </a:p>
        </p:txBody>
      </p:sp>
      <p:sp>
        <p:nvSpPr>
          <p:cNvPr id="17" name="Rectangle 16">
            <a:extLst>
              <a:ext uri="{FF2B5EF4-FFF2-40B4-BE49-F238E27FC236}">
                <a16:creationId xmlns:a16="http://schemas.microsoft.com/office/drawing/2014/main" id="{FD32D119-D89B-B82C-E242-FBC85E30F289}"/>
              </a:ext>
            </a:extLst>
          </p:cNvPr>
          <p:cNvSpPr/>
          <p:nvPr/>
        </p:nvSpPr>
        <p:spPr>
          <a:xfrm>
            <a:off x="8393450" y="2146676"/>
            <a:ext cx="3679488" cy="1563606"/>
          </a:xfrm>
          <a:prstGeom prst="rect">
            <a:avLst/>
          </a:prstGeom>
          <a:noFill/>
          <a:ln w="25400">
            <a:solidFill>
              <a:srgbClr val="6D2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8" name="Rectangle 17">
            <a:extLst>
              <a:ext uri="{FF2B5EF4-FFF2-40B4-BE49-F238E27FC236}">
                <a16:creationId xmlns:a16="http://schemas.microsoft.com/office/drawing/2014/main" id="{97141D50-C5A7-6E99-7456-AA6BEC6D46FC}"/>
              </a:ext>
            </a:extLst>
          </p:cNvPr>
          <p:cNvSpPr/>
          <p:nvPr/>
        </p:nvSpPr>
        <p:spPr>
          <a:xfrm>
            <a:off x="8393450" y="4232569"/>
            <a:ext cx="3679488" cy="2217502"/>
          </a:xfrm>
          <a:prstGeom prst="rect">
            <a:avLst/>
          </a:prstGeom>
          <a:noFill/>
          <a:ln w="25400">
            <a:solidFill>
              <a:srgbClr val="6D2D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9" name="Rectangle 18">
            <a:extLst>
              <a:ext uri="{FF2B5EF4-FFF2-40B4-BE49-F238E27FC236}">
                <a16:creationId xmlns:a16="http://schemas.microsoft.com/office/drawing/2014/main" id="{0A325CB3-4DB7-5FA9-4ECF-68C20AB4D710}"/>
              </a:ext>
            </a:extLst>
          </p:cNvPr>
          <p:cNvSpPr/>
          <p:nvPr/>
        </p:nvSpPr>
        <p:spPr>
          <a:xfrm>
            <a:off x="9239167" y="3868635"/>
            <a:ext cx="1988054" cy="383196"/>
          </a:xfrm>
          <a:prstGeom prst="rect">
            <a:avLst/>
          </a:prstGeom>
          <a:solidFill>
            <a:srgbClr val="6D2D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Приоритеты</a:t>
            </a:r>
            <a:endParaRPr lang="en-GT" sz="2400" dirty="0"/>
          </a:p>
        </p:txBody>
      </p:sp>
      <p:sp>
        <p:nvSpPr>
          <p:cNvPr id="21" name="TextBox 20">
            <a:extLst>
              <a:ext uri="{FF2B5EF4-FFF2-40B4-BE49-F238E27FC236}">
                <a16:creationId xmlns:a16="http://schemas.microsoft.com/office/drawing/2014/main" id="{590A6BFC-5E00-B89B-060F-BE3A340204B1}"/>
              </a:ext>
            </a:extLst>
          </p:cNvPr>
          <p:cNvSpPr txBox="1"/>
          <p:nvPr/>
        </p:nvSpPr>
        <p:spPr>
          <a:xfrm>
            <a:off x="6964325" y="6556089"/>
            <a:ext cx="5227675" cy="276999"/>
          </a:xfrm>
          <a:prstGeom prst="rect">
            <a:avLst/>
          </a:prstGeom>
          <a:noFill/>
        </p:spPr>
        <p:txBody>
          <a:bodyPr wrap="square" rtlCol="0">
            <a:spAutoFit/>
          </a:bodyPr>
          <a:lstStyle/>
          <a:p>
            <a:pPr algn="r"/>
            <a:r>
              <a:rPr lang="ru-RU" sz="1200" i="1" dirty="0">
                <a:latin typeface="Lato" panose="020F0502020204030203" pitchFamily="34" charset="77"/>
              </a:rPr>
              <a:t>*Данные из анализа пояснительной записки Глобального фонда.</a:t>
            </a:r>
          </a:p>
        </p:txBody>
      </p:sp>
      <p:pic>
        <p:nvPicPr>
          <p:cNvPr id="22" name="Picture 21">
            <a:extLst>
              <a:ext uri="{FF2B5EF4-FFF2-40B4-BE49-F238E27FC236}">
                <a16:creationId xmlns:a16="http://schemas.microsoft.com/office/drawing/2014/main" id="{06900EF1-7A52-017F-CA16-845B2C945FC1}"/>
              </a:ext>
            </a:extLst>
          </p:cNvPr>
          <p:cNvPicPr>
            <a:picLocks noChangeAspect="1"/>
          </p:cNvPicPr>
          <p:nvPr/>
        </p:nvPicPr>
        <p:blipFill>
          <a:blip r:embed="rId4"/>
          <a:srcRect/>
          <a:stretch/>
        </p:blipFill>
        <p:spPr>
          <a:xfrm>
            <a:off x="1228914" y="1195876"/>
            <a:ext cx="7898996" cy="5702894"/>
          </a:xfrm>
          <a:prstGeom prst="rect">
            <a:avLst/>
          </a:prstGeom>
        </p:spPr>
      </p:pic>
      <p:sp>
        <p:nvSpPr>
          <p:cNvPr id="23" name="Title 1">
            <a:extLst>
              <a:ext uri="{FF2B5EF4-FFF2-40B4-BE49-F238E27FC236}">
                <a16:creationId xmlns:a16="http://schemas.microsoft.com/office/drawing/2014/main" id="{C958B9BF-DE07-8524-A7AC-4DC9589AB090}"/>
              </a:ext>
            </a:extLst>
          </p:cNvPr>
          <p:cNvSpPr txBox="1">
            <a:spLocks/>
          </p:cNvSpPr>
          <p:nvPr/>
        </p:nvSpPr>
        <p:spPr>
          <a:xfrm>
            <a:off x="-119269" y="1229549"/>
            <a:ext cx="2691109" cy="2179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6D2D9E"/>
                </a:solidFill>
                <a:latin typeface="Lato" panose="020F0502020204030203" pitchFamily="34" charset="77"/>
              </a:rPr>
              <a:t>Потенциальное воздействие внедрения 4</a:t>
            </a:r>
            <a:r>
              <a:rPr lang="en-US" sz="2000" b="1" dirty="0">
                <a:solidFill>
                  <a:srgbClr val="6D2D9E"/>
                </a:solidFill>
                <a:latin typeface="Lato" panose="020F0502020204030203" pitchFamily="34" charset="77"/>
              </a:rPr>
              <a:t>HPMZ </a:t>
            </a:r>
          </a:p>
          <a:p>
            <a:pPr algn="ctr"/>
            <a:r>
              <a:rPr lang="ru-RU" sz="2000" b="1" dirty="0">
                <a:solidFill>
                  <a:srgbClr val="6D2D9E"/>
                </a:solidFill>
                <a:latin typeface="Lato" panose="020F0502020204030203" pitchFamily="34" charset="77"/>
              </a:rPr>
              <a:t>до 2030 г.</a:t>
            </a:r>
            <a:endParaRPr lang="en-GT" sz="2000">
              <a:latin typeface="Lato" panose="020F0502020204030203" pitchFamily="34" charset="77"/>
            </a:endParaRPr>
          </a:p>
        </p:txBody>
      </p:sp>
      <p:sp>
        <p:nvSpPr>
          <p:cNvPr id="3" name="Title 1">
            <a:extLst>
              <a:ext uri="{FF2B5EF4-FFF2-40B4-BE49-F238E27FC236}">
                <a16:creationId xmlns:a16="http://schemas.microsoft.com/office/drawing/2014/main" id="{86D47915-1C37-D2F9-8EF6-7286339D68F1}"/>
              </a:ext>
            </a:extLst>
          </p:cNvPr>
          <p:cNvSpPr txBox="1">
            <a:spLocks/>
          </p:cNvSpPr>
          <p:nvPr/>
        </p:nvSpPr>
        <p:spPr>
          <a:xfrm>
            <a:off x="-6269" y="4726459"/>
            <a:ext cx="2446463" cy="2106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solidFill>
                  <a:srgbClr val="6D2D9E"/>
                </a:solidFill>
                <a:latin typeface="Lato" panose="020F0502020204030203" pitchFamily="34" charset="77"/>
              </a:rPr>
              <a:t>+ миллионы долларов, сэкономленные для нужд пациентов</a:t>
            </a: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564B8E2-3CEC-1656-05B0-7F9949309257}"/>
                  </a:ext>
                </a:extLst>
              </p14:cNvPr>
              <p14:cNvContentPartPr/>
              <p14:nvPr/>
            </p14:nvContentPartPr>
            <p14:xfrm>
              <a:off x="8241228" y="2486536"/>
              <a:ext cx="3637909" cy="1061361"/>
            </p14:xfrm>
          </p:contentPart>
        </mc:Choice>
        <mc:Fallback xmlns="">
          <p:pic>
            <p:nvPicPr>
              <p:cNvPr id="5" name="Ink 4">
                <a:extLst>
                  <a:ext uri="{FF2B5EF4-FFF2-40B4-BE49-F238E27FC236}">
                    <a16:creationId xmlns:a16="http://schemas.microsoft.com/office/drawing/2014/main" id="{0564B8E2-3CEC-1656-05B0-7F9949309257}"/>
                  </a:ext>
                </a:extLst>
              </p:cNvPr>
              <p:cNvPicPr/>
              <p:nvPr/>
            </p:nvPicPr>
            <p:blipFill>
              <a:blip r:embed="rId6"/>
              <a:stretch>
                <a:fillRect/>
              </a:stretch>
            </p:blipFill>
            <p:spPr>
              <a:xfrm>
                <a:off x="8179672" y="2424992"/>
                <a:ext cx="3761021" cy="1184089"/>
              </a:xfrm>
              <a:prstGeom prst="rect">
                <a:avLst/>
              </a:prstGeom>
            </p:spPr>
          </p:pic>
        </mc:Fallback>
      </mc:AlternateContent>
      <p:sp>
        <p:nvSpPr>
          <p:cNvPr id="6" name="TextBox 5">
            <a:extLst>
              <a:ext uri="{FF2B5EF4-FFF2-40B4-BE49-F238E27FC236}">
                <a16:creationId xmlns:a16="http://schemas.microsoft.com/office/drawing/2014/main" id="{DF040AB2-131B-9127-A78A-E23BD22BEA80}"/>
              </a:ext>
            </a:extLst>
          </p:cNvPr>
          <p:cNvSpPr txBox="1"/>
          <p:nvPr/>
        </p:nvSpPr>
        <p:spPr>
          <a:xfrm>
            <a:off x="2734760" y="1989005"/>
            <a:ext cx="1206442"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Снижение расходов для пациентов</a:t>
            </a:r>
          </a:p>
        </p:txBody>
      </p:sp>
      <p:sp>
        <p:nvSpPr>
          <p:cNvPr id="7" name="TextBox 6">
            <a:extLst>
              <a:ext uri="{FF2B5EF4-FFF2-40B4-BE49-F238E27FC236}">
                <a16:creationId xmlns:a16="http://schemas.microsoft.com/office/drawing/2014/main" id="{3D278EF5-D1AC-3CF1-4453-4E3A59117026}"/>
              </a:ext>
            </a:extLst>
          </p:cNvPr>
          <p:cNvSpPr txBox="1"/>
          <p:nvPr/>
        </p:nvSpPr>
        <p:spPr>
          <a:xfrm>
            <a:off x="4420998" y="1574293"/>
            <a:ext cx="1206442"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Требуется меньше посещений клиники</a:t>
            </a:r>
            <a:endParaRPr lang="en-US" sz="1000" b="1" dirty="0">
              <a:solidFill>
                <a:schemeClr val="bg1"/>
              </a:solidFill>
              <a:latin typeface="Arial Narrow" panose="020B0604020202020204" pitchFamily="34" charset="0"/>
              <a:cs typeface="Arial Narrow" panose="020B0604020202020204" pitchFamily="34" charset="0"/>
            </a:endParaRPr>
          </a:p>
        </p:txBody>
      </p:sp>
      <p:sp>
        <p:nvSpPr>
          <p:cNvPr id="8" name="TextBox 7">
            <a:extLst>
              <a:ext uri="{FF2B5EF4-FFF2-40B4-BE49-F238E27FC236}">
                <a16:creationId xmlns:a16="http://schemas.microsoft.com/office/drawing/2014/main" id="{9671E402-EDAC-AA44-7A21-0D7834FDFE67}"/>
              </a:ext>
            </a:extLst>
          </p:cNvPr>
          <p:cNvSpPr txBox="1"/>
          <p:nvPr/>
        </p:nvSpPr>
        <p:spPr>
          <a:xfrm>
            <a:off x="2186931" y="2862752"/>
            <a:ext cx="1206442"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Лучшие результаты лечения</a:t>
            </a:r>
          </a:p>
        </p:txBody>
      </p:sp>
      <p:sp>
        <p:nvSpPr>
          <p:cNvPr id="9" name="TextBox 8">
            <a:extLst>
              <a:ext uri="{FF2B5EF4-FFF2-40B4-BE49-F238E27FC236}">
                <a16:creationId xmlns:a16="http://schemas.microsoft.com/office/drawing/2014/main" id="{D232E6C4-F221-E618-DF1D-30D5B99E2040}"/>
              </a:ext>
            </a:extLst>
          </p:cNvPr>
          <p:cNvSpPr txBox="1"/>
          <p:nvPr/>
        </p:nvSpPr>
        <p:spPr>
          <a:xfrm>
            <a:off x="6077501" y="1981964"/>
            <a:ext cx="1096765"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Б</a:t>
            </a:r>
            <a:r>
              <a:rPr lang="en-US" sz="1000" b="1" dirty="0" err="1">
                <a:solidFill>
                  <a:schemeClr val="bg1"/>
                </a:solidFill>
                <a:latin typeface="Arial Narrow" panose="020B0604020202020204" pitchFamily="34" charset="0"/>
                <a:cs typeface="Arial Narrow" panose="020B0604020202020204" pitchFamily="34" charset="0"/>
              </a:rPr>
              <a:t>ó</a:t>
            </a:r>
            <a:r>
              <a:rPr lang="ru-RU" sz="1000" b="1" dirty="0" err="1">
                <a:solidFill>
                  <a:schemeClr val="bg1"/>
                </a:solidFill>
                <a:latin typeface="Arial Narrow" panose="020B0604020202020204" pitchFamily="34" charset="0"/>
                <a:cs typeface="Arial Narrow" panose="020B0604020202020204" pitchFamily="34" charset="0"/>
              </a:rPr>
              <a:t>льшая</a:t>
            </a:r>
            <a:r>
              <a:rPr lang="ru-RU" sz="1000" b="1" dirty="0">
                <a:solidFill>
                  <a:schemeClr val="bg1"/>
                </a:solidFill>
                <a:latin typeface="Arial Narrow" panose="020B0604020202020204" pitchFamily="34" charset="0"/>
                <a:cs typeface="Arial Narrow" panose="020B0604020202020204" pitchFamily="34" charset="0"/>
              </a:rPr>
              <a:t> приверженность</a:t>
            </a:r>
            <a:endParaRPr lang="en-US" sz="1000" b="1" dirty="0">
              <a:solidFill>
                <a:schemeClr val="bg1"/>
              </a:solidFill>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2F589FCC-A41A-72B7-901B-57892F0D2497}"/>
              </a:ext>
            </a:extLst>
          </p:cNvPr>
          <p:cNvSpPr txBox="1"/>
          <p:nvPr/>
        </p:nvSpPr>
        <p:spPr>
          <a:xfrm>
            <a:off x="6622115" y="2844268"/>
            <a:ext cx="1206442"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Меньше кумулятивных побочных эффектов</a:t>
            </a:r>
          </a:p>
        </p:txBody>
      </p:sp>
      <p:sp>
        <p:nvSpPr>
          <p:cNvPr id="12" name="TextBox 11">
            <a:extLst>
              <a:ext uri="{FF2B5EF4-FFF2-40B4-BE49-F238E27FC236}">
                <a16:creationId xmlns:a16="http://schemas.microsoft.com/office/drawing/2014/main" id="{E7974924-F6D6-746C-9E4D-929BE93F0A00}"/>
              </a:ext>
            </a:extLst>
          </p:cNvPr>
          <p:cNvSpPr txBox="1"/>
          <p:nvPr/>
        </p:nvSpPr>
        <p:spPr>
          <a:xfrm>
            <a:off x="2172063" y="4688558"/>
            <a:ext cx="1206442"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Снижение нагрузки на лиц, осуществляющих уход</a:t>
            </a:r>
            <a:endParaRPr lang="en-US" sz="1000" b="1" dirty="0">
              <a:solidFill>
                <a:schemeClr val="bg1"/>
              </a:solidFill>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0AE485EC-8319-983B-1718-C171C1C17AE3}"/>
              </a:ext>
            </a:extLst>
          </p:cNvPr>
          <p:cNvSpPr txBox="1"/>
          <p:nvPr/>
        </p:nvSpPr>
        <p:spPr>
          <a:xfrm>
            <a:off x="4345150" y="6010532"/>
            <a:ext cx="1327086" cy="720479"/>
          </a:xfrm>
          <a:prstGeom prst="rect">
            <a:avLst/>
          </a:prstGeom>
          <a:noFill/>
        </p:spPr>
        <p:txBody>
          <a:bodyPr wrap="square" lIns="0" tIns="0" rIns="0" bIns="0" rtlCol="0" anchor="ctr">
            <a:noAutofit/>
          </a:bodyPr>
          <a:lstStyle/>
          <a:p>
            <a:pPr algn="ctr">
              <a:lnSpc>
                <a:spcPct val="90000"/>
              </a:lnSpc>
            </a:pPr>
            <a:r>
              <a:rPr lang="ru-RU" sz="1000" b="1" dirty="0">
                <a:solidFill>
                  <a:schemeClr val="bg1"/>
                </a:solidFill>
                <a:latin typeface="Arial Narrow" panose="020B0604020202020204" pitchFamily="34" charset="0"/>
                <a:cs typeface="Arial Narrow" panose="020B0604020202020204" pitchFamily="34" charset="0"/>
              </a:rPr>
              <a:t>Экономическая эффективность для систем здравоохранения (благодаря снижению затрат на лекарства)</a:t>
            </a:r>
            <a:endParaRPr lang="en-US" sz="1000" b="1" dirty="0">
              <a:solidFill>
                <a:schemeClr val="bg1"/>
              </a:solidFill>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DEB404CB-497D-36C8-8FB1-681A47E8CBB2}"/>
              </a:ext>
            </a:extLst>
          </p:cNvPr>
          <p:cNvSpPr txBox="1"/>
          <p:nvPr/>
        </p:nvSpPr>
        <p:spPr>
          <a:xfrm>
            <a:off x="1963457" y="3782874"/>
            <a:ext cx="1096765"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Лучшая приемлемость</a:t>
            </a:r>
            <a:endParaRPr lang="en-US" sz="1000" b="1" dirty="0">
              <a:solidFill>
                <a:schemeClr val="bg1"/>
              </a:solidFill>
              <a:latin typeface="Arial Narrow" panose="020B0604020202020204" pitchFamily="34" charset="0"/>
              <a:cs typeface="Arial Narrow" panose="020B0604020202020204" pitchFamily="34" charset="0"/>
            </a:endParaRPr>
          </a:p>
        </p:txBody>
      </p:sp>
      <p:sp>
        <p:nvSpPr>
          <p:cNvPr id="26" name="TextBox 25">
            <a:extLst>
              <a:ext uri="{FF2B5EF4-FFF2-40B4-BE49-F238E27FC236}">
                <a16:creationId xmlns:a16="http://schemas.microsoft.com/office/drawing/2014/main" id="{BF58B3DD-748A-542E-4976-999D6B2463D6}"/>
              </a:ext>
            </a:extLst>
          </p:cNvPr>
          <p:cNvSpPr txBox="1"/>
          <p:nvPr/>
        </p:nvSpPr>
        <p:spPr>
          <a:xfrm>
            <a:off x="6915970" y="3785128"/>
            <a:ext cx="1096765"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Меньше контрольных анализов</a:t>
            </a:r>
          </a:p>
        </p:txBody>
      </p:sp>
      <p:sp>
        <p:nvSpPr>
          <p:cNvPr id="27" name="TextBox 26">
            <a:extLst>
              <a:ext uri="{FF2B5EF4-FFF2-40B4-BE49-F238E27FC236}">
                <a16:creationId xmlns:a16="http://schemas.microsoft.com/office/drawing/2014/main" id="{B1A05396-3B95-0893-259C-1578D53813EB}"/>
              </a:ext>
            </a:extLst>
          </p:cNvPr>
          <p:cNvSpPr txBox="1"/>
          <p:nvPr/>
        </p:nvSpPr>
        <p:spPr>
          <a:xfrm>
            <a:off x="2605507" y="5576338"/>
            <a:ext cx="1327086"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Меньше времени вдали от семьи и друзей</a:t>
            </a:r>
          </a:p>
        </p:txBody>
      </p:sp>
      <p:sp>
        <p:nvSpPr>
          <p:cNvPr id="29" name="TextBox 28">
            <a:extLst>
              <a:ext uri="{FF2B5EF4-FFF2-40B4-BE49-F238E27FC236}">
                <a16:creationId xmlns:a16="http://schemas.microsoft.com/office/drawing/2014/main" id="{FD2C889D-1ED3-34BE-81A6-6781CB0C2D28}"/>
              </a:ext>
            </a:extLst>
          </p:cNvPr>
          <p:cNvSpPr txBox="1"/>
          <p:nvPr/>
        </p:nvSpPr>
        <p:spPr>
          <a:xfrm>
            <a:off x="6208869" y="5600740"/>
            <a:ext cx="1206442"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Меньше времени вне работы или учебы</a:t>
            </a:r>
          </a:p>
        </p:txBody>
      </p:sp>
      <p:sp>
        <p:nvSpPr>
          <p:cNvPr id="30" name="TextBox 29">
            <a:extLst>
              <a:ext uri="{FF2B5EF4-FFF2-40B4-BE49-F238E27FC236}">
                <a16:creationId xmlns:a16="http://schemas.microsoft.com/office/drawing/2014/main" id="{9CEA9B81-6E19-F2BC-282A-2563F27A031D}"/>
              </a:ext>
            </a:extLst>
          </p:cNvPr>
          <p:cNvSpPr txBox="1"/>
          <p:nvPr/>
        </p:nvSpPr>
        <p:spPr>
          <a:xfrm>
            <a:off x="6584476" y="4665248"/>
            <a:ext cx="1459795" cy="492096"/>
          </a:xfrm>
          <a:prstGeom prst="rect">
            <a:avLst/>
          </a:prstGeom>
          <a:noFill/>
        </p:spPr>
        <p:txBody>
          <a:bodyPr wrap="square" lIns="0" tIns="0" rIns="0" bIns="0" rtlCol="0" anchor="ctr">
            <a:noAutofit/>
          </a:bodyPr>
          <a:lstStyle/>
          <a:p>
            <a:pPr algn="ctr"/>
            <a:r>
              <a:rPr lang="ru-RU" sz="1000" b="1" dirty="0">
                <a:solidFill>
                  <a:schemeClr val="bg1"/>
                </a:solidFill>
                <a:latin typeface="Arial Narrow" panose="020B0604020202020204" pitchFamily="34" charset="0"/>
                <a:cs typeface="Arial Narrow" panose="020B0604020202020204" pitchFamily="34" charset="0"/>
              </a:rPr>
              <a:t>Меньше случаев </a:t>
            </a:r>
            <a:br>
              <a:rPr lang="en-US" sz="1000" b="1" dirty="0">
                <a:solidFill>
                  <a:schemeClr val="bg1"/>
                </a:solidFill>
                <a:latin typeface="Arial Narrow" panose="020B0604020202020204" pitchFamily="34" charset="0"/>
                <a:cs typeface="Arial Narrow" panose="020B0604020202020204" pitchFamily="34" charset="0"/>
              </a:rPr>
            </a:br>
            <a:r>
              <a:rPr lang="ru-RU" sz="1000" b="1" dirty="0">
                <a:solidFill>
                  <a:schemeClr val="bg1"/>
                </a:solidFill>
                <a:latin typeface="Arial Narrow" panose="020B0604020202020204" pitchFamily="34" charset="0"/>
                <a:cs typeface="Arial Narrow" panose="020B0604020202020204" pitchFamily="34" charset="0"/>
              </a:rPr>
              <a:t>выбытия для после</a:t>
            </a:r>
            <a:r>
              <a:rPr lang="en-US" sz="1000" b="1" dirty="0">
                <a:solidFill>
                  <a:schemeClr val="bg1"/>
                </a:solidFill>
                <a:latin typeface="Arial Narrow" panose="020B0604020202020204" pitchFamily="34" charset="0"/>
                <a:cs typeface="Arial Narrow" panose="020B0604020202020204" pitchFamily="34" charset="0"/>
              </a:rPr>
              <a:t>-</a:t>
            </a:r>
            <a:r>
              <a:rPr lang="ru-RU" sz="1000" b="1" dirty="0">
                <a:solidFill>
                  <a:schemeClr val="bg1"/>
                </a:solidFill>
                <a:latin typeface="Arial Narrow" panose="020B0604020202020204" pitchFamily="34" charset="0"/>
                <a:cs typeface="Arial Narrow" panose="020B0604020202020204" pitchFamily="34" charset="0"/>
              </a:rPr>
              <a:t>дующего наблюдения</a:t>
            </a:r>
            <a:endParaRPr lang="en-US" sz="1000" b="1" dirty="0">
              <a:solidFill>
                <a:schemeClr val="bg1"/>
              </a:solidFill>
              <a:latin typeface="Arial Narrow" panose="020B0604020202020204" pitchFamily="34" charset="0"/>
              <a:cs typeface="Arial Narrow" panose="020B0604020202020204" pitchFamily="34" charset="0"/>
            </a:endParaRPr>
          </a:p>
        </p:txBody>
      </p:sp>
      <p:sp>
        <p:nvSpPr>
          <p:cNvPr id="31" name="Title 1">
            <a:extLst>
              <a:ext uri="{FF2B5EF4-FFF2-40B4-BE49-F238E27FC236}">
                <a16:creationId xmlns:a16="http://schemas.microsoft.com/office/drawing/2014/main" id="{D3C6072E-DED8-D58F-1834-263868BE9B2D}"/>
              </a:ext>
            </a:extLst>
          </p:cNvPr>
          <p:cNvSpPr txBox="1">
            <a:spLocks/>
          </p:cNvSpPr>
          <p:nvPr/>
        </p:nvSpPr>
        <p:spPr>
          <a:xfrm>
            <a:off x="2878270" y="2578232"/>
            <a:ext cx="4163625" cy="2906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ru-RU" sz="8800" b="1" dirty="0">
                <a:solidFill>
                  <a:srgbClr val="6D2D9E"/>
                </a:solidFill>
                <a:latin typeface="Impact" panose="020B0806030902050204" pitchFamily="34" charset="0"/>
              </a:rPr>
              <a:t>6,3</a:t>
            </a:r>
          </a:p>
          <a:p>
            <a:pPr algn="ctr">
              <a:lnSpc>
                <a:spcPct val="80000"/>
              </a:lnSpc>
            </a:pPr>
            <a:r>
              <a:rPr lang="ru-RU" sz="5200" b="1" dirty="0">
                <a:solidFill>
                  <a:srgbClr val="6D2D9E"/>
                </a:solidFill>
                <a:latin typeface="Impact" panose="020B0806030902050204" pitchFamily="34" charset="0"/>
              </a:rPr>
              <a:t>миллиона</a:t>
            </a:r>
          </a:p>
          <a:p>
            <a:pPr algn="ctr">
              <a:lnSpc>
                <a:spcPct val="80000"/>
              </a:lnSpc>
            </a:pPr>
            <a:r>
              <a:rPr lang="ru-RU" sz="3000" b="1" dirty="0">
                <a:solidFill>
                  <a:schemeClr val="bg2">
                    <a:lumMod val="25000"/>
                  </a:schemeClr>
                </a:solidFill>
                <a:latin typeface="Impact" panose="020B0806030902050204" pitchFamily="34" charset="0"/>
              </a:rPr>
              <a:t>лет на  лечение сэкономлено</a:t>
            </a:r>
            <a:endParaRPr lang="en-US" sz="3000" b="1" dirty="0">
              <a:solidFill>
                <a:schemeClr val="bg2">
                  <a:lumMod val="25000"/>
                </a:schemeClr>
              </a:solidFill>
              <a:latin typeface="Impact" panose="020B0806030902050204" pitchFamily="34" charset="0"/>
            </a:endParaRPr>
          </a:p>
        </p:txBody>
      </p:sp>
    </p:spTree>
    <p:extLst>
      <p:ext uri="{BB962C8B-B14F-4D97-AF65-F5344CB8AC3E}">
        <p14:creationId xmlns:p14="http://schemas.microsoft.com/office/powerpoint/2010/main" val="26140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3753</TotalTime>
  <Words>5791</Words>
  <Application>Microsoft Macintosh PowerPoint</Application>
  <PresentationFormat>Widescreen</PresentationFormat>
  <Paragraphs>1076</Paragraphs>
  <Slides>34</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Aptos</vt:lpstr>
      <vt:lpstr>Aptos Display</vt:lpstr>
      <vt:lpstr>Arial</vt:lpstr>
      <vt:lpstr>Arial Black</vt:lpstr>
      <vt:lpstr>Arial Narrow</vt:lpstr>
      <vt:lpstr>Calibri</vt:lpstr>
      <vt:lpstr>Courier New</vt:lpstr>
      <vt:lpstr>Helvetica</vt:lpstr>
      <vt:lpstr>Impact</vt:lpstr>
      <vt:lpstr>Lato</vt:lpstr>
      <vt:lpstr>Lato Black</vt:lpstr>
      <vt:lpstr>Times New Roman</vt:lpstr>
      <vt:lpstr>TradeGothicNextLTPro</vt:lpstr>
      <vt:lpstr>Office Theme</vt:lpstr>
      <vt:lpstr>PowerPoint Presentation</vt:lpstr>
      <vt:lpstr>PowerPoint Presentation</vt:lpstr>
      <vt:lpstr>PowerPoint Presentation</vt:lpstr>
      <vt:lpstr>Кампания по обеспечению доступа  к наилучшим возможным методам лечения туберкулеза для всех и везде</vt:lpstr>
      <vt:lpstr>Дорожная карта</vt:lpstr>
      <vt:lpstr>Подведение промежуточных итогов кампании 1/4/6x24</vt:lpstr>
      <vt:lpstr>PowerPoint Presentation</vt:lpstr>
      <vt:lpstr>«1»: профилактическое лечение </vt:lpstr>
      <vt:lpstr>«4»: Лечение лекарственно- чувствительного туберкулеза </vt:lpstr>
      <vt:lpstr>PowerPoint Presentation</vt:lpstr>
      <vt:lpstr>«6»: Лечение лекарственно- устойчивого туберкулеза </vt:lpstr>
      <vt:lpstr>PowerPoint Presentation</vt:lpstr>
      <vt:lpstr>Дети и беременные тоже заслуживают лучшего лечения </vt:lpstr>
      <vt:lpstr>Для доступа к лучшим методам лечения требуется лучший доступ к диагностике </vt:lpstr>
      <vt:lpstr>Достижение 1/4/6x24:  коллективный призыв  к действию </vt:lpstr>
      <vt:lpstr>Уроки от стран, лидирующих в кампании 1/4/6</vt:lpstr>
      <vt:lpstr>PowerPoint Presentation</vt:lpstr>
      <vt:lpstr>PowerPoint Presentation</vt:lpstr>
      <vt:lpstr>PowerPoint Presentation</vt:lpstr>
      <vt:lpstr>PowerPoint Presentation</vt:lpstr>
      <vt:lpstr>Спасибо!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Better Faster</dc:title>
  <dc:creator>Madlen Nash</dc:creator>
  <cp:lastModifiedBy>Erin McConnell</cp:lastModifiedBy>
  <cp:revision>131</cp:revision>
  <dcterms:created xsi:type="dcterms:W3CDTF">2024-03-25T12:52:33Z</dcterms:created>
  <dcterms:modified xsi:type="dcterms:W3CDTF">2024-05-16T18:30:09Z</dcterms:modified>
</cp:coreProperties>
</file>